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9" r:id="rId4"/>
    <p:sldId id="288" r:id="rId5"/>
    <p:sldId id="305" r:id="rId6"/>
    <p:sldId id="306" r:id="rId7"/>
    <p:sldId id="262" r:id="rId8"/>
    <p:sldId id="302" r:id="rId9"/>
    <p:sldId id="274" r:id="rId10"/>
    <p:sldId id="290" r:id="rId11"/>
    <p:sldId id="267" r:id="rId12"/>
    <p:sldId id="303" r:id="rId13"/>
    <p:sldId id="304" r:id="rId14"/>
    <p:sldId id="300" r:id="rId15"/>
    <p:sldId id="307" r:id="rId16"/>
    <p:sldId id="308" r:id="rId17"/>
    <p:sldId id="309" r:id="rId18"/>
    <p:sldId id="287" r:id="rId19"/>
    <p:sldId id="310" r:id="rId20"/>
    <p:sldId id="311" r:id="rId21"/>
    <p:sldId id="301" r:id="rId22"/>
    <p:sldId id="27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CA37E65-0885-47B7-9489-169CCC6E7A47}">
          <p14:sldIdLst>
            <p14:sldId id="256"/>
            <p14:sldId id="257"/>
            <p14:sldId id="259"/>
            <p14:sldId id="288"/>
            <p14:sldId id="305"/>
            <p14:sldId id="306"/>
            <p14:sldId id="262"/>
            <p14:sldId id="302"/>
            <p14:sldId id="274"/>
            <p14:sldId id="290"/>
            <p14:sldId id="267"/>
            <p14:sldId id="303"/>
            <p14:sldId id="304"/>
            <p14:sldId id="300"/>
            <p14:sldId id="307"/>
            <p14:sldId id="308"/>
            <p14:sldId id="309"/>
            <p14:sldId id="287"/>
            <p14:sldId id="310"/>
            <p14:sldId id="311"/>
            <p14:sldId id="301"/>
          </p14:sldIdLst>
        </p14:section>
        <p14:section name="无标题节" id="{BCD03753-E937-474B-B488-B05711A36AFB}">
          <p14:sldIdLst>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22706E"/>
    <a:srgbClr val="33796C"/>
    <a:srgbClr val="17D3A2"/>
    <a:srgbClr val="3BC3C0"/>
    <a:srgbClr val="003217"/>
    <a:srgbClr val="0A1815"/>
    <a:srgbClr val="1F4941"/>
    <a:srgbClr val="EEF7E9"/>
    <a:srgbClr val="73C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81" autoAdjust="0"/>
  </p:normalViewPr>
  <p:slideViewPr>
    <p:cSldViewPr snapToGrid="0">
      <p:cViewPr varScale="1">
        <p:scale>
          <a:sx n="73" d="100"/>
          <a:sy n="73" d="100"/>
        </p:scale>
        <p:origin x="107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AF1C2-DFE7-4279-BD9D-08FB75CD2B39}" type="datetimeFigureOut">
              <a:rPr lang="zh-CN" altLang="en-US" smtClean="0"/>
              <a:t>2021/6/19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24EA4-9CD1-43F3-8AED-B290EB0F19D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14</a:t>
            </a:fld>
            <a:endParaRPr lang="zh-CN" altLang="en-US"/>
          </a:p>
        </p:txBody>
      </p:sp>
    </p:spTree>
    <p:extLst>
      <p:ext uri="{BB962C8B-B14F-4D97-AF65-F5344CB8AC3E}">
        <p14:creationId xmlns:p14="http://schemas.microsoft.com/office/powerpoint/2010/main" val="256004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15</a:t>
            </a:fld>
            <a:endParaRPr lang="zh-CN" altLang="en-US"/>
          </a:p>
        </p:txBody>
      </p:sp>
    </p:spTree>
    <p:extLst>
      <p:ext uri="{BB962C8B-B14F-4D97-AF65-F5344CB8AC3E}">
        <p14:creationId xmlns:p14="http://schemas.microsoft.com/office/powerpoint/2010/main" val="412000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16</a:t>
            </a:fld>
            <a:endParaRPr lang="zh-CN" altLang="en-US"/>
          </a:p>
        </p:txBody>
      </p:sp>
    </p:spTree>
    <p:extLst>
      <p:ext uri="{BB962C8B-B14F-4D97-AF65-F5344CB8AC3E}">
        <p14:creationId xmlns:p14="http://schemas.microsoft.com/office/powerpoint/2010/main" val="142759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17</a:t>
            </a:fld>
            <a:endParaRPr lang="zh-CN" altLang="en-US"/>
          </a:p>
        </p:txBody>
      </p:sp>
    </p:spTree>
    <p:extLst>
      <p:ext uri="{BB962C8B-B14F-4D97-AF65-F5344CB8AC3E}">
        <p14:creationId xmlns:p14="http://schemas.microsoft.com/office/powerpoint/2010/main" val="3292005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请学生简述算法原理</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19</a:t>
            </a:fld>
            <a:endParaRPr lang="zh-CN" altLang="en-US"/>
          </a:p>
        </p:txBody>
      </p:sp>
    </p:spTree>
    <p:extLst>
      <p:ext uri="{BB962C8B-B14F-4D97-AF65-F5344CB8AC3E}">
        <p14:creationId xmlns:p14="http://schemas.microsoft.com/office/powerpoint/2010/main" val="1899898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20</a:t>
            </a:fld>
            <a:endParaRPr lang="zh-CN" altLang="en-US"/>
          </a:p>
        </p:txBody>
      </p:sp>
    </p:spTree>
    <p:extLst>
      <p:ext uri="{BB962C8B-B14F-4D97-AF65-F5344CB8AC3E}">
        <p14:creationId xmlns:p14="http://schemas.microsoft.com/office/powerpoint/2010/main" val="2301238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21</a:t>
            </a:fld>
            <a:endParaRPr lang="zh-CN" altLang="en-US"/>
          </a:p>
        </p:txBody>
      </p:sp>
    </p:spTree>
    <p:extLst>
      <p:ext uri="{BB962C8B-B14F-4D97-AF65-F5344CB8AC3E}">
        <p14:creationId xmlns:p14="http://schemas.microsoft.com/office/powerpoint/2010/main" val="294002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4</a:t>
            </a:fld>
            <a:endParaRPr lang="zh-CN" altLang="en-US"/>
          </a:p>
        </p:txBody>
      </p:sp>
    </p:spTree>
    <p:extLst>
      <p:ext uri="{BB962C8B-B14F-4D97-AF65-F5344CB8AC3E}">
        <p14:creationId xmlns:p14="http://schemas.microsoft.com/office/powerpoint/2010/main" val="27391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5</a:t>
            </a:fld>
            <a:endParaRPr lang="zh-CN" altLang="en-US"/>
          </a:p>
        </p:txBody>
      </p:sp>
    </p:spTree>
    <p:extLst>
      <p:ext uri="{BB962C8B-B14F-4D97-AF65-F5344CB8AC3E}">
        <p14:creationId xmlns:p14="http://schemas.microsoft.com/office/powerpoint/2010/main" val="276164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相亲的例子</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6</a:t>
            </a:fld>
            <a:endParaRPr lang="zh-CN" altLang="en-US"/>
          </a:p>
        </p:txBody>
      </p:sp>
    </p:spTree>
    <p:extLst>
      <p:ext uri="{BB962C8B-B14F-4D97-AF65-F5344CB8AC3E}">
        <p14:creationId xmlns:p14="http://schemas.microsoft.com/office/powerpoint/2010/main" val="96109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请学生回答了解程度？做一些统计？</a:t>
            </a:r>
            <a:endParaRPr lang="en-US" altLang="zh-CN" dirty="0"/>
          </a:p>
          <a:p>
            <a:r>
              <a:rPr lang="zh-CN" altLang="en-US" dirty="0"/>
              <a:t>直观感受 刷一刷手淘</a:t>
            </a:r>
          </a:p>
        </p:txBody>
      </p:sp>
      <p:sp>
        <p:nvSpPr>
          <p:cNvPr id="4" name="灯片编号占位符 3"/>
          <p:cNvSpPr>
            <a:spLocks noGrp="1"/>
          </p:cNvSpPr>
          <p:nvPr>
            <p:ph type="sldNum" sz="quarter" idx="5"/>
          </p:nvPr>
        </p:nvSpPr>
        <p:spPr/>
        <p:txBody>
          <a:bodyPr/>
          <a:lstStyle/>
          <a:p>
            <a:fld id="{9B624EA4-9CD1-43F3-8AED-B290EB0F19DB}" type="slidenum">
              <a:rPr lang="zh-CN" altLang="en-US" smtClean="0"/>
              <a:t>8</a:t>
            </a:fld>
            <a:endParaRPr lang="zh-CN" altLang="en-US"/>
          </a:p>
        </p:txBody>
      </p:sp>
    </p:spTree>
    <p:extLst>
      <p:ext uri="{BB962C8B-B14F-4D97-AF65-F5344CB8AC3E}">
        <p14:creationId xmlns:p14="http://schemas.microsoft.com/office/powerpoint/2010/main" val="42003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9</a:t>
            </a:fld>
            <a:endParaRPr lang="zh-CN" altLang="en-US"/>
          </a:p>
        </p:txBody>
      </p:sp>
    </p:spTree>
    <p:extLst>
      <p:ext uri="{BB962C8B-B14F-4D97-AF65-F5344CB8AC3E}">
        <p14:creationId xmlns:p14="http://schemas.microsoft.com/office/powerpoint/2010/main" val="218106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10</a:t>
            </a:fld>
            <a:endParaRPr lang="zh-CN" altLang="en-US"/>
          </a:p>
        </p:txBody>
      </p:sp>
    </p:spTree>
    <p:extLst>
      <p:ext uri="{BB962C8B-B14F-4D97-AF65-F5344CB8AC3E}">
        <p14:creationId xmlns:p14="http://schemas.microsoft.com/office/powerpoint/2010/main" val="418677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12</a:t>
            </a:fld>
            <a:endParaRPr lang="zh-CN" altLang="en-US"/>
          </a:p>
        </p:txBody>
      </p:sp>
    </p:spTree>
    <p:extLst>
      <p:ext uri="{BB962C8B-B14F-4D97-AF65-F5344CB8AC3E}">
        <p14:creationId xmlns:p14="http://schemas.microsoft.com/office/powerpoint/2010/main" val="2978601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624EA4-9CD1-43F3-8AED-B290EB0F19DB}" type="slidenum">
              <a:rPr lang="zh-CN" altLang="en-US" smtClean="0"/>
              <a:t>13</a:t>
            </a:fld>
            <a:endParaRPr lang="zh-CN" altLang="en-US"/>
          </a:p>
        </p:txBody>
      </p:sp>
    </p:spTree>
    <p:extLst>
      <p:ext uri="{BB962C8B-B14F-4D97-AF65-F5344CB8AC3E}">
        <p14:creationId xmlns:p14="http://schemas.microsoft.com/office/powerpoint/2010/main" val="301520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FA1BFF-3730-4AB2-8D68-671E6FAD699F}" type="datetimeFigureOut">
              <a:rPr lang="zh-CN" altLang="en-US" smtClean="0"/>
              <a:t>2021/6/19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FB8C4A-266E-4809-8091-89E914B761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A1BFF-3730-4AB2-8D68-671E6FAD699F}" type="datetimeFigureOut">
              <a:rPr lang="zh-CN" altLang="en-US" smtClean="0"/>
              <a:t>2021/6/19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B8C4A-266E-4809-8091-89E914B761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zhuanlan.zhihu.com/p/3535699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088433" y="1579845"/>
            <a:ext cx="8607255" cy="1446550"/>
          </a:xfrm>
          <a:prstGeom prst="rect">
            <a:avLst/>
          </a:prstGeom>
          <a:noFill/>
        </p:spPr>
        <p:txBody>
          <a:bodyPr wrap="square" rtlCol="0">
            <a:spAutoFit/>
          </a:bodyPr>
          <a:lstStyle/>
          <a:p>
            <a:pPr algn="r"/>
            <a:r>
              <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前深度学习时代 </a:t>
            </a:r>
          </a:p>
        </p:txBody>
      </p:sp>
      <p:sp>
        <p:nvSpPr>
          <p:cNvPr id="8" name="TextBox 2"/>
          <p:cNvSpPr txBox="1"/>
          <p:nvPr/>
        </p:nvSpPr>
        <p:spPr>
          <a:xfrm>
            <a:off x="10511181" y="4787315"/>
            <a:ext cx="1107996" cy="646331"/>
          </a:xfrm>
          <a:prstGeom prst="rect">
            <a:avLst/>
          </a:prstGeom>
          <a:noFill/>
        </p:spPr>
        <p:txBody>
          <a:bodyPr wrap="none" rtlCol="0">
            <a:spAutoFit/>
          </a:bodyPr>
          <a:lstStyle/>
          <a:p>
            <a:r>
              <a:rPr lang="zh-CN" altLang="en-US" sz="3600" dirty="0">
                <a:solidFill>
                  <a:schemeClr val="bg1">
                    <a:lumMod val="95000"/>
                  </a:schemeClr>
                </a:solidFill>
                <a:effectLst>
                  <a:outerShdw blurRad="38100" dist="38100" dir="2700000" algn="tl">
                    <a:srgbClr val="000000">
                      <a:alpha val="43137"/>
                    </a:srgbClr>
                  </a:outerShdw>
                </a:effectLst>
                <a:latin typeface="OPPOSans B" panose="00020600040101010101" pitchFamily="18" charset="-122"/>
                <a:ea typeface="OPPOSans B" panose="00020600040101010101" pitchFamily="18" charset="-122"/>
                <a:cs typeface="OPPOSans B" panose="00020600040101010101" pitchFamily="18" charset="-122"/>
              </a:rPr>
              <a:t>马静</a:t>
            </a:r>
          </a:p>
        </p:txBody>
      </p:sp>
      <p:sp>
        <p:nvSpPr>
          <p:cNvPr id="4" name="矩形 3"/>
          <p:cNvSpPr/>
          <p:nvPr/>
        </p:nvSpPr>
        <p:spPr>
          <a:xfrm>
            <a:off x="11830336" y="1802424"/>
            <a:ext cx="361663" cy="3631222"/>
          </a:xfrm>
          <a:prstGeom prst="rect">
            <a:avLst/>
          </a:prstGeom>
          <a:solidFill>
            <a:srgbClr val="17D3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9966A045-03CD-488D-B3F3-72411F6839B1}"/>
              </a:ext>
            </a:extLst>
          </p:cNvPr>
          <p:cNvSpPr>
            <a:spLocks noGrp="1"/>
          </p:cNvSpPr>
          <p:nvPr>
            <p:ph idx="1"/>
          </p:nvPr>
        </p:nvSpPr>
        <p:spPr>
          <a:xfrm>
            <a:off x="838200" y="1825624"/>
            <a:ext cx="10515600" cy="4648747"/>
          </a:xfrm>
        </p:spPr>
        <p:txBody>
          <a:bodyPr>
            <a:normAutofit/>
          </a:bodyPr>
          <a:lstStyle/>
          <a:p>
            <a:pPr marL="0" indent="0">
              <a:buNone/>
            </a:pPr>
            <a:r>
              <a:rPr lang="zh-CN" altLang="en-US" dirty="0"/>
              <a:t>优势：</a:t>
            </a:r>
            <a:endParaRPr lang="en-US" altLang="zh-CN" dirty="0"/>
          </a:p>
          <a:p>
            <a:r>
              <a:rPr lang="zh-CN" altLang="en-US" sz="2200" dirty="0"/>
              <a:t>决策树的深度决定了特征交叉的阶数。如果决策树的深度为</a:t>
            </a:r>
            <a:r>
              <a:rPr lang="en-US" altLang="zh-CN" sz="2200" dirty="0"/>
              <a:t>4,</a:t>
            </a:r>
            <a:r>
              <a:rPr lang="zh-CN" altLang="en-US" sz="2200" dirty="0"/>
              <a:t>则通过</a:t>
            </a:r>
            <a:r>
              <a:rPr lang="en-US" altLang="zh-CN" sz="2200" dirty="0"/>
              <a:t>3</a:t>
            </a:r>
            <a:r>
              <a:rPr lang="zh-CN" altLang="en-US" sz="2200" dirty="0"/>
              <a:t>次节点分裂，最终的叶节点实际上是进行三阶特征组合后的结果，如此强的特征组合能力显然是</a:t>
            </a:r>
            <a:r>
              <a:rPr lang="en-US" altLang="zh-CN" sz="2200" dirty="0"/>
              <a:t>FM</a:t>
            </a:r>
            <a:r>
              <a:rPr lang="zh-CN" altLang="en-US" sz="2200" dirty="0"/>
              <a:t>系的模型不具备的</a:t>
            </a:r>
            <a:r>
              <a:rPr lang="en-US" altLang="zh-CN" sz="2200" dirty="0"/>
              <a:t>.</a:t>
            </a:r>
          </a:p>
          <a:p>
            <a:r>
              <a:rPr lang="zh-CN" altLang="en-US" sz="2200" dirty="0"/>
              <a:t>推进了特征工程模型化</a:t>
            </a:r>
            <a:r>
              <a:rPr lang="en-US" altLang="zh-CN" sz="2200" dirty="0"/>
              <a:t>.</a:t>
            </a:r>
          </a:p>
          <a:p>
            <a:r>
              <a:rPr lang="zh-CN" altLang="en-US" sz="2200" dirty="0"/>
              <a:t>深度学习模型通过各类网络结构、</a:t>
            </a:r>
            <a:r>
              <a:rPr lang="en-US" altLang="zh-CN" sz="2200" dirty="0"/>
              <a:t>Embedding</a:t>
            </a:r>
            <a:r>
              <a:rPr lang="zh-CN" altLang="en-US" sz="2200" dirty="0"/>
              <a:t>层等方法完成特征工程的自动化，都是</a:t>
            </a:r>
            <a:r>
              <a:rPr lang="en-US" altLang="zh-CN" sz="2200" dirty="0"/>
              <a:t>GBDT+LR</a:t>
            </a:r>
            <a:r>
              <a:rPr lang="zh-CN" altLang="en-US" sz="2200" dirty="0"/>
              <a:t>开启的特征工程模型化这一趋势的延续</a:t>
            </a:r>
            <a:r>
              <a:rPr lang="en-US" altLang="zh-CN" sz="2200" dirty="0"/>
              <a:t>.</a:t>
            </a:r>
            <a:endParaRPr lang="en-US" altLang="zh-CN" dirty="0"/>
          </a:p>
          <a:p>
            <a:pPr marL="0" indent="0">
              <a:buNone/>
            </a:pPr>
            <a:r>
              <a:rPr lang="zh-CN" altLang="en-US" dirty="0"/>
              <a:t>劣势：</a:t>
            </a:r>
            <a:endParaRPr lang="en-US" altLang="zh-CN" dirty="0"/>
          </a:p>
          <a:p>
            <a:r>
              <a:rPr lang="en-US" altLang="zh-CN" sz="1900" dirty="0"/>
              <a:t>GBDT</a:t>
            </a:r>
            <a:r>
              <a:rPr lang="zh-CN" altLang="en-US" sz="1900" dirty="0"/>
              <a:t>容易产生过拟合</a:t>
            </a:r>
            <a:endParaRPr lang="en-US" altLang="zh-CN" sz="1900" dirty="0"/>
          </a:p>
          <a:p>
            <a:r>
              <a:rPr lang="en-US" altLang="zh-CN" sz="1900" dirty="0"/>
              <a:t>GBDT</a:t>
            </a:r>
            <a:r>
              <a:rPr lang="zh-CN" altLang="en-US" sz="1900" dirty="0"/>
              <a:t>的特征转换方式实际上丢失了大量特征的数值信息</a:t>
            </a:r>
            <a:endParaRPr lang="en-US" altLang="zh-CN" sz="1900" dirty="0"/>
          </a:p>
          <a:p>
            <a:r>
              <a:rPr lang="zh-CN" altLang="en-US" sz="1900" dirty="0"/>
              <a:t>增加工程量和部署工作</a:t>
            </a:r>
          </a:p>
        </p:txBody>
      </p:sp>
      <p:sp>
        <p:nvSpPr>
          <p:cNvPr id="6" name="文本框 5">
            <a:extLst>
              <a:ext uri="{FF2B5EF4-FFF2-40B4-BE49-F238E27FC236}">
                <a16:creationId xmlns:a16="http://schemas.microsoft.com/office/drawing/2014/main" id="{29F6249D-83D8-419B-B62D-348869230E81}"/>
              </a:ext>
            </a:extLst>
          </p:cNvPr>
          <p:cNvSpPr txBox="1"/>
          <p:nvPr/>
        </p:nvSpPr>
        <p:spPr>
          <a:xfrm>
            <a:off x="9518473" y="259010"/>
            <a:ext cx="1824795"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GBDT+LR</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Tree>
    <p:extLst>
      <p:ext uri="{BB962C8B-B14F-4D97-AF65-F5344CB8AC3E}">
        <p14:creationId xmlns:p14="http://schemas.microsoft.com/office/powerpoint/2010/main" val="35382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53315" y="1942924"/>
            <a:ext cx="495771" cy="2594546"/>
          </a:xfrm>
          <a:prstGeom prst="rect">
            <a:avLst/>
          </a:prstGeom>
          <a:solidFill>
            <a:srgbClr val="AED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6320288" y="1616736"/>
            <a:ext cx="3502882" cy="830997"/>
          </a:xfrm>
          <a:prstGeom prst="rect">
            <a:avLst/>
          </a:prstGeom>
          <a:noFill/>
        </p:spPr>
        <p:txBody>
          <a:bodyPr wrap="none" rtlCol="0">
            <a:spAutoFit/>
          </a:bodyPr>
          <a:lstStyle/>
          <a:p>
            <a:r>
              <a:rPr lang="en-US" altLang="zh-CN"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  LS-PLM</a:t>
            </a:r>
            <a:endParaRPr lang="zh-CN" altLang="en-US" sz="4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5"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5888" y="5172279"/>
            <a:ext cx="3254112" cy="738664"/>
          </a:xfrm>
          <a:prstGeom prst="rect">
            <a:avLst/>
          </a:prstGeom>
        </p:spPr>
        <p:txBody>
          <a:bodyPr wrap="square">
            <a:spAutoFit/>
          </a:bodyPr>
          <a:lstStyle/>
          <a:p>
            <a:r>
              <a:rPr lang="en-US" altLang="zh-CN" sz="1050" spc="300" dirty="0">
                <a:solidFill>
                  <a:srgbClr val="409A89"/>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409A89"/>
              </a:solidFill>
            </a:endParaRPr>
          </a:p>
        </p:txBody>
      </p:sp>
      <p:pic>
        <p:nvPicPr>
          <p:cNvPr id="3" name="图片 2" descr="山上的风景&#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30577" t="23835" r="11154" b="10212"/>
          <a:stretch>
            <a:fillRect/>
          </a:stretch>
        </p:blipFill>
        <p:spPr>
          <a:xfrm>
            <a:off x="4533584" y="3229288"/>
            <a:ext cx="7104185" cy="268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1EE9827-2F40-4744-BC16-54A6028595F7}"/>
              </a:ext>
            </a:extLst>
          </p:cNvPr>
          <p:cNvSpPr txBox="1"/>
          <p:nvPr/>
        </p:nvSpPr>
        <p:spPr>
          <a:xfrm>
            <a:off x="10365155" y="243336"/>
            <a:ext cx="1486304"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LS-PLM</a:t>
            </a:r>
          </a:p>
        </p:txBody>
      </p:sp>
      <p:sp>
        <p:nvSpPr>
          <p:cNvPr id="3" name="内容占位符 2">
            <a:extLst>
              <a:ext uri="{FF2B5EF4-FFF2-40B4-BE49-F238E27FC236}">
                <a16:creationId xmlns:a16="http://schemas.microsoft.com/office/drawing/2014/main" id="{BE8CA7F1-AFB7-4914-85F2-450AFD938220}"/>
              </a:ext>
            </a:extLst>
          </p:cNvPr>
          <p:cNvSpPr>
            <a:spLocks noGrp="1"/>
          </p:cNvSpPr>
          <p:nvPr>
            <p:ph idx="1"/>
          </p:nvPr>
        </p:nvSpPr>
        <p:spPr/>
        <p:txBody>
          <a:bodyPr>
            <a:normAutofit/>
          </a:bodyPr>
          <a:lstStyle/>
          <a:p>
            <a:pPr>
              <a:buFont typeface="Wingdings" panose="05000000000000000000" pitchFamily="2" charset="2"/>
              <a:buChar char="n"/>
            </a:pPr>
            <a:r>
              <a:rPr lang="zh-CN" altLang="en-US" sz="2400" dirty="0"/>
              <a:t>阿里巴巴曾经的主流推荐模型“大规模分段线性型</a:t>
            </a:r>
            <a:r>
              <a:rPr lang="en-US" altLang="zh-CN" sz="2400" dirty="0"/>
              <a:t>(Large Scale Piece-wise Linear Model)</a:t>
            </a:r>
          </a:p>
          <a:p>
            <a:pPr>
              <a:buFont typeface="Wingdings" panose="05000000000000000000" pitchFamily="2" charset="2"/>
              <a:buChar char="n"/>
            </a:pPr>
            <a:r>
              <a:rPr lang="zh-CN" altLang="en-US" sz="2400" dirty="0"/>
              <a:t>在</a:t>
            </a:r>
            <a:r>
              <a:rPr lang="en-US" altLang="zh-CN" sz="2400" dirty="0"/>
              <a:t>2017</a:t>
            </a:r>
            <a:r>
              <a:rPr lang="zh-CN" altLang="en-US" sz="2400" dirty="0"/>
              <a:t>年才被阿里巴巴公之于众，但其实早在</a:t>
            </a:r>
            <a:r>
              <a:rPr lang="en-US" altLang="zh-CN" sz="2400" dirty="0"/>
              <a:t>2012</a:t>
            </a:r>
            <a:r>
              <a:rPr lang="zh-CN" altLang="en-US" sz="2400" dirty="0"/>
              <a:t>年，它就是阿里巴巴主流的推荐模型，并在深度学习模型提出之前长时间应用于阿里巴巴的各类广告场景</a:t>
            </a:r>
            <a:r>
              <a:rPr lang="en-US" altLang="zh-CN" sz="2400" dirty="0"/>
              <a:t>.</a:t>
            </a:r>
          </a:p>
          <a:p>
            <a:pPr>
              <a:buFont typeface="Wingdings" panose="05000000000000000000" pitchFamily="2" charset="2"/>
              <a:buChar char="n"/>
            </a:pPr>
            <a:r>
              <a:rPr lang="en-US" altLang="zh-CN" sz="2400" dirty="0"/>
              <a:t>LS-PLM</a:t>
            </a:r>
            <a:r>
              <a:rPr lang="zh-CN" altLang="en-US" sz="2400" dirty="0"/>
              <a:t>的结构与三层神经网络极其相似，在深度学习来临的前夜，可以将它看作推荐系统领域连接两个时代的节点</a:t>
            </a:r>
            <a:r>
              <a:rPr lang="en-US" altLang="zh-CN" sz="2400" dirty="0"/>
              <a:t>.</a:t>
            </a:r>
          </a:p>
          <a:p>
            <a:pPr>
              <a:buFont typeface="Wingdings" panose="05000000000000000000" pitchFamily="2" charset="2"/>
              <a:buChar char="n"/>
            </a:pPr>
            <a:r>
              <a:rPr lang="zh-CN" altLang="en-US" sz="2400" dirty="0"/>
              <a:t>又被称为</a:t>
            </a:r>
            <a:r>
              <a:rPr lang="en-US" altLang="zh-CN" sz="2400" dirty="0"/>
              <a:t>MLR(Mixed Logistic Regression,</a:t>
            </a:r>
            <a:r>
              <a:rPr lang="zh-CN" altLang="en-US" sz="2400" dirty="0"/>
              <a:t>混合逻辑回归）模型，现在被称作</a:t>
            </a:r>
            <a:r>
              <a:rPr lang="en-US" altLang="zh-CN" sz="2400" dirty="0"/>
              <a:t>XFTRL.</a:t>
            </a:r>
            <a:endParaRPr lang="zh-CN" altLang="en-US" sz="2400" dirty="0"/>
          </a:p>
        </p:txBody>
      </p:sp>
    </p:spTree>
    <p:extLst>
      <p:ext uri="{BB962C8B-B14F-4D97-AF65-F5344CB8AC3E}">
        <p14:creationId xmlns:p14="http://schemas.microsoft.com/office/powerpoint/2010/main" val="14422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C9C30A71-A39E-414B-B6CC-A18340F08E17}"/>
              </a:ext>
            </a:extLst>
          </p:cNvPr>
          <p:cNvSpPr>
            <a:spLocks noGrp="1"/>
          </p:cNvSpPr>
          <p:nvPr>
            <p:ph idx="1"/>
          </p:nvPr>
        </p:nvSpPr>
        <p:spPr/>
        <p:txBody>
          <a:bodyPr/>
          <a:lstStyle/>
          <a:p>
            <a:r>
              <a:rPr lang="zh-CN" altLang="en-US" sz="2400"/>
              <a:t>分而治之的思路，先对样本进行分片，再在样本分片中应用逻辑回归进行</a:t>
            </a:r>
            <a:r>
              <a:rPr lang="en-US" altLang="zh-CN" sz="2400"/>
              <a:t>CTR</a:t>
            </a:r>
            <a:r>
              <a:rPr lang="zh-CN" altLang="en-US" sz="2400"/>
              <a:t>预估</a:t>
            </a:r>
            <a:r>
              <a:rPr lang="en-US" altLang="zh-CN" sz="2400"/>
              <a:t>.</a:t>
            </a:r>
          </a:p>
          <a:p>
            <a:pPr marL="0" indent="0">
              <a:buNone/>
            </a:pPr>
            <a:r>
              <a:rPr lang="zh-CN" altLang="en-US" sz="2000"/>
              <a:t>如果</a:t>
            </a:r>
            <a:r>
              <a:rPr lang="en-US" altLang="zh-CN" sz="2000"/>
              <a:t>CTR</a:t>
            </a:r>
            <a:r>
              <a:rPr lang="zh-CN" altLang="en-US" sz="2000"/>
              <a:t>模型要预估的是女性受众点击女装广告的</a:t>
            </a:r>
            <a:r>
              <a:rPr lang="en-US" altLang="zh-CN" sz="2000"/>
              <a:t>CTR</a:t>
            </a:r>
            <a:r>
              <a:rPr lang="zh-CN" altLang="en-US" sz="2000"/>
              <a:t>那么显然，我们不希望把男性用户点击数码类产品的样本数据也考虑进来，因为这样的样本不仅与女性购买女装的广告场景毫无相关性，甚至会在模型训练过程中扰乱相关特征的权重</a:t>
            </a:r>
            <a:r>
              <a:rPr lang="en-US" altLang="zh-CN" sz="2000"/>
              <a:t>.</a:t>
            </a:r>
          </a:p>
          <a:p>
            <a:r>
              <a:rPr lang="zh-CN" altLang="en-US" sz="2400"/>
              <a:t>先对全量样本进行聚类，再对每个分类施以逻辑回归模型进行</a:t>
            </a:r>
            <a:r>
              <a:rPr lang="en-US" altLang="zh-CN" sz="2400"/>
              <a:t>CTR</a:t>
            </a:r>
            <a:r>
              <a:rPr lang="zh-CN" altLang="en-US" sz="2400"/>
              <a:t>预估</a:t>
            </a:r>
            <a:r>
              <a:rPr lang="en-US" altLang="zh-CN" sz="2400"/>
              <a:t>.</a:t>
            </a:r>
            <a:endParaRPr lang="zh-CN" altLang="en-US" sz="2400" dirty="0"/>
          </a:p>
        </p:txBody>
      </p:sp>
      <p:sp>
        <p:nvSpPr>
          <p:cNvPr id="5" name="文本框 4">
            <a:extLst>
              <a:ext uri="{FF2B5EF4-FFF2-40B4-BE49-F238E27FC236}">
                <a16:creationId xmlns:a16="http://schemas.microsoft.com/office/drawing/2014/main" id="{E9328E50-D64C-4755-B44A-21B1357EE087}"/>
              </a:ext>
            </a:extLst>
          </p:cNvPr>
          <p:cNvSpPr txBox="1"/>
          <p:nvPr/>
        </p:nvSpPr>
        <p:spPr>
          <a:xfrm>
            <a:off x="10365155" y="243336"/>
            <a:ext cx="1486304"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LS-PLM</a:t>
            </a:r>
          </a:p>
        </p:txBody>
      </p:sp>
      <p:pic>
        <p:nvPicPr>
          <p:cNvPr id="6" name="图片 5">
            <a:extLst>
              <a:ext uri="{FF2B5EF4-FFF2-40B4-BE49-F238E27FC236}">
                <a16:creationId xmlns:a16="http://schemas.microsoft.com/office/drawing/2014/main" id="{6296A695-C8E6-4045-94B8-913052AAB1C9}"/>
              </a:ext>
            </a:extLst>
          </p:cNvPr>
          <p:cNvPicPr>
            <a:picLocks noChangeAspect="1"/>
          </p:cNvPicPr>
          <p:nvPr/>
        </p:nvPicPr>
        <p:blipFill>
          <a:blip r:embed="rId4"/>
          <a:stretch>
            <a:fillRect/>
          </a:stretch>
        </p:blipFill>
        <p:spPr>
          <a:xfrm>
            <a:off x="2849946" y="4001294"/>
            <a:ext cx="5924550" cy="1057275"/>
          </a:xfrm>
          <a:prstGeom prst="rect">
            <a:avLst/>
          </a:prstGeom>
        </p:spPr>
      </p:pic>
      <p:pic>
        <p:nvPicPr>
          <p:cNvPr id="9" name="图片 8">
            <a:extLst>
              <a:ext uri="{FF2B5EF4-FFF2-40B4-BE49-F238E27FC236}">
                <a16:creationId xmlns:a16="http://schemas.microsoft.com/office/drawing/2014/main" id="{D6F14E89-DE91-4881-891A-D3698059AAEB}"/>
              </a:ext>
            </a:extLst>
          </p:cNvPr>
          <p:cNvPicPr>
            <a:picLocks noChangeAspect="1"/>
          </p:cNvPicPr>
          <p:nvPr/>
        </p:nvPicPr>
        <p:blipFill>
          <a:blip r:embed="rId5"/>
          <a:stretch>
            <a:fillRect/>
          </a:stretch>
        </p:blipFill>
        <p:spPr>
          <a:xfrm>
            <a:off x="3046850" y="5399348"/>
            <a:ext cx="4752975" cy="400050"/>
          </a:xfrm>
          <a:prstGeom prst="rect">
            <a:avLst/>
          </a:prstGeom>
        </p:spPr>
      </p:pic>
      <p:sp>
        <p:nvSpPr>
          <p:cNvPr id="10" name="文本框 9">
            <a:extLst>
              <a:ext uri="{FF2B5EF4-FFF2-40B4-BE49-F238E27FC236}">
                <a16:creationId xmlns:a16="http://schemas.microsoft.com/office/drawing/2014/main" id="{6D6D5803-044E-4831-AA93-9BAD2257A98B}"/>
              </a:ext>
            </a:extLst>
          </p:cNvPr>
          <p:cNvSpPr txBox="1"/>
          <p:nvPr/>
        </p:nvSpPr>
        <p:spPr>
          <a:xfrm>
            <a:off x="2942897" y="5980386"/>
            <a:ext cx="5202620" cy="369332"/>
          </a:xfrm>
          <a:prstGeom prst="rect">
            <a:avLst/>
          </a:prstGeom>
          <a:noFill/>
        </p:spPr>
        <p:txBody>
          <a:bodyPr wrap="square" rtlCol="0">
            <a:spAutoFit/>
          </a:bodyPr>
          <a:lstStyle/>
          <a:p>
            <a:r>
              <a:rPr lang="zh-CN" altLang="en-US" dirty="0"/>
              <a:t>这部分样本的话语权</a:t>
            </a:r>
          </a:p>
        </p:txBody>
      </p:sp>
      <p:sp>
        <p:nvSpPr>
          <p:cNvPr id="12" name="文本框 11">
            <a:extLst>
              <a:ext uri="{FF2B5EF4-FFF2-40B4-BE49-F238E27FC236}">
                <a16:creationId xmlns:a16="http://schemas.microsoft.com/office/drawing/2014/main" id="{52DA599A-D5F1-4B73-A690-CE54C79D6701}"/>
              </a:ext>
            </a:extLst>
          </p:cNvPr>
          <p:cNvSpPr txBox="1"/>
          <p:nvPr/>
        </p:nvSpPr>
        <p:spPr>
          <a:xfrm>
            <a:off x="838200" y="4319905"/>
            <a:ext cx="1492468" cy="1477328"/>
          </a:xfrm>
          <a:prstGeom prst="rect">
            <a:avLst/>
          </a:prstGeom>
          <a:noFill/>
        </p:spPr>
        <p:txBody>
          <a:bodyPr wrap="square">
            <a:spAutoFit/>
          </a:bodyPr>
          <a:lstStyle/>
          <a:p>
            <a:r>
              <a:rPr lang="zh-CN" altLang="en-US" dirty="0"/>
              <a:t>超参数“分片数”</a:t>
            </a:r>
            <a:r>
              <a:rPr lang="en-US" altLang="zh-CN" dirty="0"/>
              <a:t>m</a:t>
            </a:r>
            <a:r>
              <a:rPr lang="zh-CN" altLang="en-US" dirty="0"/>
              <a:t>可以较好地平衡模型的拟合与推广能力</a:t>
            </a:r>
          </a:p>
        </p:txBody>
      </p:sp>
      <p:cxnSp>
        <p:nvCxnSpPr>
          <p:cNvPr id="14" name="直接箭头连接符 13">
            <a:extLst>
              <a:ext uri="{FF2B5EF4-FFF2-40B4-BE49-F238E27FC236}">
                <a16:creationId xmlns:a16="http://schemas.microsoft.com/office/drawing/2014/main" id="{00386305-3921-48AF-965A-C40BABD64940}"/>
              </a:ext>
            </a:extLst>
          </p:cNvPr>
          <p:cNvCxnSpPr/>
          <p:nvPr/>
        </p:nvCxnSpPr>
        <p:spPr>
          <a:xfrm flipV="1">
            <a:off x="2522483" y="4288221"/>
            <a:ext cx="1250731" cy="24171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6" name="直接箭头连接符 15">
            <a:extLst>
              <a:ext uri="{FF2B5EF4-FFF2-40B4-BE49-F238E27FC236}">
                <a16:creationId xmlns:a16="http://schemas.microsoft.com/office/drawing/2014/main" id="{33E70879-6575-4BD3-BD33-0CFAF9C51B25}"/>
              </a:ext>
            </a:extLst>
          </p:cNvPr>
          <p:cNvCxnSpPr/>
          <p:nvPr/>
        </p:nvCxnSpPr>
        <p:spPr>
          <a:xfrm flipH="1">
            <a:off x="4078014" y="4950372"/>
            <a:ext cx="264400" cy="11095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051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a:extLst>
              <a:ext uri="{FF2B5EF4-FFF2-40B4-BE49-F238E27FC236}">
                <a16:creationId xmlns:a16="http://schemas.microsoft.com/office/drawing/2014/main" id="{2E14AC76-5340-420D-89A3-CE513538CA5D}"/>
              </a:ext>
            </a:extLst>
          </p:cNvPr>
          <p:cNvSpPr>
            <a:spLocks noGrp="1"/>
          </p:cNvSpPr>
          <p:nvPr>
            <p:ph idx="1"/>
          </p:nvPr>
        </p:nvSpPr>
        <p:spPr/>
        <p:txBody>
          <a:bodyPr>
            <a:normAutofit/>
          </a:bodyPr>
          <a:lstStyle/>
          <a:p>
            <a:r>
              <a:rPr lang="en-US" altLang="zh-CN" sz="2400" dirty="0"/>
              <a:t>LS-PLM</a:t>
            </a:r>
            <a:r>
              <a:rPr lang="zh-CN" altLang="en-US" sz="2400" dirty="0"/>
              <a:t>具有样本分片的能力，因此能够挖掘出数据中蕴藏的非线性模式，省去了大量的人工样本处理和特征工程的过程</a:t>
            </a:r>
            <a:endParaRPr lang="en-US" altLang="zh-CN" sz="2400" dirty="0"/>
          </a:p>
          <a:p>
            <a:r>
              <a:rPr lang="zh-CN" altLang="en-US" sz="2400" dirty="0"/>
              <a:t>模型的稀疏性强：</a:t>
            </a:r>
            <a:r>
              <a:rPr lang="en-US" altLang="zh-CN" sz="2400" dirty="0"/>
              <a:t>LS-PLM</a:t>
            </a:r>
            <a:r>
              <a:rPr lang="zh-CN" altLang="en-US" sz="2400" dirty="0"/>
              <a:t>在建模时引人了</a:t>
            </a:r>
            <a:r>
              <a:rPr lang="en-US" altLang="zh-CN" sz="2400" dirty="0"/>
              <a:t>L1</a:t>
            </a:r>
            <a:r>
              <a:rPr lang="zh-CN" altLang="en-US" sz="2400" dirty="0"/>
              <a:t>和</a:t>
            </a:r>
            <a:r>
              <a:rPr lang="en-US" altLang="zh-CN" sz="2400" dirty="0"/>
              <a:t>L2l</a:t>
            </a:r>
            <a:r>
              <a:rPr lang="zh-CN" altLang="en-US" sz="2400" dirty="0"/>
              <a:t>范数，可以使最终训练出来的模型具有较高的稀疏度，使模型的部署更加轻量级</a:t>
            </a:r>
          </a:p>
        </p:txBody>
      </p:sp>
      <p:pic>
        <p:nvPicPr>
          <p:cNvPr id="3" name="图片 2">
            <a:extLst>
              <a:ext uri="{FF2B5EF4-FFF2-40B4-BE49-F238E27FC236}">
                <a16:creationId xmlns:a16="http://schemas.microsoft.com/office/drawing/2014/main" id="{56E45CC3-C06A-4FEC-8F3E-6EA2F1F67667}"/>
              </a:ext>
            </a:extLst>
          </p:cNvPr>
          <p:cNvPicPr>
            <a:picLocks noChangeAspect="1"/>
          </p:cNvPicPr>
          <p:nvPr/>
        </p:nvPicPr>
        <p:blipFill>
          <a:blip r:embed="rId4"/>
          <a:stretch>
            <a:fillRect/>
          </a:stretch>
        </p:blipFill>
        <p:spPr>
          <a:xfrm>
            <a:off x="1477361" y="3525071"/>
            <a:ext cx="8648700" cy="2771775"/>
          </a:xfrm>
          <a:prstGeom prst="rect">
            <a:avLst/>
          </a:prstGeom>
        </p:spPr>
      </p:pic>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1486304"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LS-PLM</a:t>
            </a:r>
          </a:p>
        </p:txBody>
      </p:sp>
    </p:spTree>
    <p:extLst>
      <p:ext uri="{BB962C8B-B14F-4D97-AF65-F5344CB8AC3E}">
        <p14:creationId xmlns:p14="http://schemas.microsoft.com/office/powerpoint/2010/main" val="119825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补充</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9" name="图片 8">
            <a:extLst>
              <a:ext uri="{FF2B5EF4-FFF2-40B4-BE49-F238E27FC236}">
                <a16:creationId xmlns:a16="http://schemas.microsoft.com/office/drawing/2014/main" id="{27BAFD12-722B-4E12-A2CE-5473BAE86007}"/>
              </a:ext>
            </a:extLst>
          </p:cNvPr>
          <p:cNvPicPr>
            <a:picLocks noChangeAspect="1"/>
          </p:cNvPicPr>
          <p:nvPr/>
        </p:nvPicPr>
        <p:blipFill>
          <a:blip r:embed="rId4"/>
          <a:stretch>
            <a:fillRect/>
          </a:stretch>
        </p:blipFill>
        <p:spPr>
          <a:xfrm>
            <a:off x="1860332" y="1147003"/>
            <a:ext cx="7654322" cy="5710997"/>
          </a:xfrm>
          <a:prstGeom prst="rect">
            <a:avLst/>
          </a:prstGeom>
        </p:spPr>
      </p:pic>
    </p:spTree>
    <p:extLst>
      <p:ext uri="{BB962C8B-B14F-4D97-AF65-F5344CB8AC3E}">
        <p14:creationId xmlns:p14="http://schemas.microsoft.com/office/powerpoint/2010/main" val="285671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补充</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10" name="图片 9">
            <a:extLst>
              <a:ext uri="{FF2B5EF4-FFF2-40B4-BE49-F238E27FC236}">
                <a16:creationId xmlns:a16="http://schemas.microsoft.com/office/drawing/2014/main" id="{7AFDA36F-50F8-426D-9451-7A89C5A6BA7A}"/>
              </a:ext>
            </a:extLst>
          </p:cNvPr>
          <p:cNvPicPr>
            <a:picLocks noChangeAspect="1"/>
          </p:cNvPicPr>
          <p:nvPr/>
        </p:nvPicPr>
        <p:blipFill>
          <a:blip r:embed="rId4"/>
          <a:stretch>
            <a:fillRect/>
          </a:stretch>
        </p:blipFill>
        <p:spPr>
          <a:xfrm>
            <a:off x="1996964" y="4774192"/>
            <a:ext cx="7687661" cy="1898188"/>
          </a:xfrm>
          <a:prstGeom prst="rect">
            <a:avLst/>
          </a:prstGeom>
        </p:spPr>
      </p:pic>
      <p:pic>
        <p:nvPicPr>
          <p:cNvPr id="12" name="图片 11">
            <a:extLst>
              <a:ext uri="{FF2B5EF4-FFF2-40B4-BE49-F238E27FC236}">
                <a16:creationId xmlns:a16="http://schemas.microsoft.com/office/drawing/2014/main" id="{7EBBC811-7CA8-404A-B119-E1DCAEE2F74D}"/>
              </a:ext>
            </a:extLst>
          </p:cNvPr>
          <p:cNvPicPr>
            <a:picLocks noChangeAspect="1"/>
          </p:cNvPicPr>
          <p:nvPr/>
        </p:nvPicPr>
        <p:blipFill>
          <a:blip r:embed="rId5"/>
          <a:stretch>
            <a:fillRect/>
          </a:stretch>
        </p:blipFill>
        <p:spPr>
          <a:xfrm>
            <a:off x="3394841" y="1031704"/>
            <a:ext cx="4653455" cy="3564879"/>
          </a:xfrm>
          <a:prstGeom prst="rect">
            <a:avLst/>
          </a:prstGeom>
        </p:spPr>
      </p:pic>
    </p:spTree>
    <p:extLst>
      <p:ext uri="{BB962C8B-B14F-4D97-AF65-F5344CB8AC3E}">
        <p14:creationId xmlns:p14="http://schemas.microsoft.com/office/powerpoint/2010/main" val="278781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a:extLst>
              <a:ext uri="{FF2B5EF4-FFF2-40B4-BE49-F238E27FC236}">
                <a16:creationId xmlns:a16="http://schemas.microsoft.com/office/drawing/2014/main" id="{2E14AC76-5340-420D-89A3-CE513538CA5D}"/>
              </a:ext>
            </a:extLst>
          </p:cNvPr>
          <p:cNvSpPr>
            <a:spLocks noGrp="1"/>
          </p:cNvSpPr>
          <p:nvPr>
            <p:ph idx="1"/>
          </p:nvPr>
        </p:nvSpPr>
        <p:spPr/>
        <p:txBody>
          <a:bodyPr>
            <a:normAutofit lnSpcReduction="10000"/>
          </a:bodyPr>
          <a:lstStyle/>
          <a:p>
            <a:r>
              <a:rPr lang="en-US" altLang="zh-CN" sz="2400" dirty="0"/>
              <a:t>LS-PLM</a:t>
            </a:r>
            <a:r>
              <a:rPr lang="zh-CN" altLang="en-US" sz="2400" dirty="0"/>
              <a:t>可以看作一个加人了</a:t>
            </a:r>
            <a:r>
              <a:rPr lang="en-US" altLang="zh-CN" sz="2400" dirty="0">
                <a:solidFill>
                  <a:srgbClr val="FF0000"/>
                </a:solidFill>
              </a:rPr>
              <a:t>Attention</a:t>
            </a:r>
            <a:r>
              <a:rPr lang="zh-CN" altLang="en-US" sz="2400" dirty="0">
                <a:solidFill>
                  <a:srgbClr val="FF0000"/>
                </a:solidFill>
              </a:rPr>
              <a:t>机制</a:t>
            </a:r>
            <a:r>
              <a:rPr lang="zh-CN" altLang="en-US" sz="2400" dirty="0"/>
              <a:t>的</a:t>
            </a:r>
            <a:r>
              <a:rPr lang="zh-CN" altLang="en-US" sz="2400" dirty="0">
                <a:solidFill>
                  <a:srgbClr val="FF0000"/>
                </a:solidFill>
              </a:rPr>
              <a:t>三层神经网络模型</a:t>
            </a:r>
            <a:r>
              <a:rPr lang="zh-CN" altLang="en-US" sz="2400" dirty="0"/>
              <a:t>，其中输人层是样本的特征向量，中间层是由</a:t>
            </a:r>
            <a:r>
              <a:rPr lang="en-US" altLang="zh-CN" sz="2400" dirty="0"/>
              <a:t>m</a:t>
            </a:r>
            <a:r>
              <a:rPr lang="zh-CN" altLang="en-US" sz="2400" dirty="0"/>
              <a:t>个神经元组成的隐层，其中是分片的个数，对于一个</a:t>
            </a:r>
            <a:r>
              <a:rPr lang="en-US" altLang="zh-CN" sz="2400" dirty="0"/>
              <a:t>CTR</a:t>
            </a:r>
            <a:r>
              <a:rPr lang="zh-CN" altLang="en-US" sz="2400" dirty="0"/>
              <a:t>预估问题，</a:t>
            </a:r>
            <a:r>
              <a:rPr lang="en-US" altLang="zh-CN" sz="2400" dirty="0"/>
              <a:t>LS-PLM</a:t>
            </a:r>
            <a:r>
              <a:rPr lang="zh-CN" altLang="en-US" sz="2400" dirty="0"/>
              <a:t>的最后一层自然是由单一神经元组成的输出层。</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在隐层和输出层之间，神经元之间的权重是由分片函数得出的注意力得分来确定的。也就是说，样本属于哪个分片的概率就是其注意力得分</a:t>
            </a:r>
            <a:r>
              <a:rPr lang="en-US" altLang="zh-CN" sz="2400" dirty="0"/>
              <a:t>.</a:t>
            </a:r>
          </a:p>
          <a:p>
            <a:pPr marL="0" indent="0">
              <a:buNone/>
            </a:pPr>
            <a:endParaRPr lang="zh-CN" altLang="en-US" sz="2400" dirty="0"/>
          </a:p>
        </p:txBody>
      </p:sp>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1486304"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LS-PLM</a:t>
            </a:r>
          </a:p>
        </p:txBody>
      </p:sp>
      <p:pic>
        <p:nvPicPr>
          <p:cNvPr id="6" name="图片 5">
            <a:extLst>
              <a:ext uri="{FF2B5EF4-FFF2-40B4-BE49-F238E27FC236}">
                <a16:creationId xmlns:a16="http://schemas.microsoft.com/office/drawing/2014/main" id="{431A863C-759E-426A-A744-615A903DD656}"/>
              </a:ext>
            </a:extLst>
          </p:cNvPr>
          <p:cNvPicPr>
            <a:picLocks noChangeAspect="1"/>
          </p:cNvPicPr>
          <p:nvPr/>
        </p:nvPicPr>
        <p:blipFill>
          <a:blip r:embed="rId4"/>
          <a:stretch>
            <a:fillRect/>
          </a:stretch>
        </p:blipFill>
        <p:spPr>
          <a:xfrm>
            <a:off x="1446188" y="3170978"/>
            <a:ext cx="5924550" cy="1057275"/>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F0AA06A-0FC5-49D6-9E98-73A1CD88C6AC}"/>
                  </a:ext>
                </a:extLst>
              </p:cNvPr>
              <p:cNvSpPr txBox="1"/>
              <p:nvPr/>
            </p:nvSpPr>
            <p:spPr>
              <a:xfrm>
                <a:off x="2379586" y="4456385"/>
                <a:ext cx="1592317" cy="369332"/>
              </a:xfrm>
              <a:prstGeom prst="rect">
                <a:avLst/>
              </a:prstGeom>
              <a:noFill/>
            </p:spPr>
            <p:txBody>
              <a:bodyPr wrap="square" lIns="0" tIns="0" rIns="0" bIns="0"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i="1" smtClean="0">
                            <a:latin typeface="Cambria Math" panose="02040503050406030204" pitchFamily="18" charset="0"/>
                          </a:rPr>
                          <m:t>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en-US" altLang="zh-CN" sz="2400" dirty="0"/>
                  <a:t>)</a:t>
                </a:r>
                <a:endParaRPr lang="zh-CN" altLang="en-US" sz="2400" dirty="0"/>
              </a:p>
            </p:txBody>
          </p:sp>
        </mc:Choice>
        <mc:Fallback>
          <p:sp>
            <p:nvSpPr>
              <p:cNvPr id="2" name="文本框 1">
                <a:extLst>
                  <a:ext uri="{FF2B5EF4-FFF2-40B4-BE49-F238E27FC236}">
                    <a16:creationId xmlns:a16="http://schemas.microsoft.com/office/drawing/2014/main" id="{BF0AA06A-0FC5-49D6-9E98-73A1CD88C6AC}"/>
                  </a:ext>
                </a:extLst>
              </p:cNvPr>
              <p:cNvSpPr txBox="1">
                <a:spLocks noRot="1" noChangeAspect="1" noMove="1" noResize="1" noEditPoints="1" noAdjustHandles="1" noChangeArrowheads="1" noChangeShapeType="1" noTextEdit="1"/>
              </p:cNvSpPr>
              <p:nvPr/>
            </p:nvSpPr>
            <p:spPr>
              <a:xfrm>
                <a:off x="2379586" y="4456385"/>
                <a:ext cx="1592317" cy="369332"/>
              </a:xfrm>
              <a:prstGeom prst="rect">
                <a:avLst/>
              </a:prstGeom>
              <a:blipFill>
                <a:blip r:embed="rId5"/>
                <a:stretch>
                  <a:fillRect l="-4580" t="-22951" r="-17176" b="-5082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8B6D7D1-5A9A-4C73-B186-9313CCEF47A7}"/>
              </a:ext>
            </a:extLst>
          </p:cNvPr>
          <p:cNvPicPr>
            <a:picLocks noChangeAspect="1"/>
          </p:cNvPicPr>
          <p:nvPr/>
        </p:nvPicPr>
        <p:blipFill>
          <a:blip r:embed="rId6"/>
          <a:stretch>
            <a:fillRect/>
          </a:stretch>
        </p:blipFill>
        <p:spPr>
          <a:xfrm>
            <a:off x="7930368" y="3170978"/>
            <a:ext cx="3609975" cy="1743075"/>
          </a:xfrm>
          <a:prstGeom prst="rect">
            <a:avLst/>
          </a:prstGeom>
        </p:spPr>
      </p:pic>
    </p:spTree>
    <p:extLst>
      <p:ext uri="{BB962C8B-B14F-4D97-AF65-F5344CB8AC3E}">
        <p14:creationId xmlns:p14="http://schemas.microsoft.com/office/powerpoint/2010/main" val="17734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5912" t="9453" r="20999"/>
          <a:stretch>
            <a:fillRect/>
          </a:stretch>
        </p:blipFill>
        <p:spPr>
          <a:xfrm>
            <a:off x="5656816" y="2620108"/>
            <a:ext cx="6175955" cy="3704491"/>
          </a:xfrm>
          <a:prstGeom prst="rect">
            <a:avLst/>
          </a:prstGeom>
        </p:spPr>
      </p:pic>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728817" y="2620108"/>
            <a:ext cx="874206" cy="3704491"/>
          </a:xfrm>
          <a:prstGeom prst="rect">
            <a:avLst/>
          </a:prstGeom>
          <a:solidFill>
            <a:srgbClr val="235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9229" y="1730829"/>
            <a:ext cx="1569660" cy="1754326"/>
          </a:xfrm>
          <a:prstGeom prst="rect">
            <a:avLst/>
          </a:prstGeom>
          <a:noFill/>
        </p:spPr>
        <p:txBody>
          <a:bodyPr wrap="none" rtlCol="0">
            <a:spAutoFit/>
          </a:bodyPr>
          <a:lstStyle/>
          <a:p>
            <a:r>
              <a:rPr lang="en-US" altLang="zh-CN" sz="5400" dirty="0">
                <a:solidFill>
                  <a:srgbClr val="598A80"/>
                </a:solidFill>
                <a:latin typeface="OPPOSans H" panose="00020600040101010101" pitchFamily="18" charset="-122"/>
                <a:ea typeface="OPPOSans H" panose="00020600040101010101" pitchFamily="18" charset="-122"/>
                <a:cs typeface="OPPOSans H" panose="00020600040101010101" pitchFamily="18" charset="-122"/>
              </a:rPr>
              <a:t>04  </a:t>
            </a:r>
          </a:p>
          <a:p>
            <a:r>
              <a:rPr lang="zh-CN" altLang="en-US" sz="5400" dirty="0">
                <a:solidFill>
                  <a:srgbClr val="598A80"/>
                </a:solidFill>
                <a:latin typeface="OPPOSans H" panose="00020600040101010101" pitchFamily="18" charset="-122"/>
                <a:ea typeface="OPPOSans H" panose="00020600040101010101" pitchFamily="18" charset="-122"/>
                <a:cs typeface="OPPOSans H" panose="00020600040101010101" pitchFamily="18" charset="-122"/>
              </a:rPr>
              <a:t>总结</a:t>
            </a:r>
          </a:p>
        </p:txBody>
      </p:sp>
      <p:sp>
        <p:nvSpPr>
          <p:cNvPr id="11" name="矩形 10"/>
          <p:cNvSpPr/>
          <p:nvPr/>
        </p:nvSpPr>
        <p:spPr>
          <a:xfrm>
            <a:off x="484608" y="5747518"/>
            <a:ext cx="4886358" cy="577081"/>
          </a:xfrm>
          <a:prstGeom prst="rect">
            <a:avLst/>
          </a:prstGeom>
        </p:spPr>
        <p:txBody>
          <a:bodyPr wrap="square">
            <a:spAutoFit/>
          </a:bodyPr>
          <a:lstStyle/>
          <a:p>
            <a:r>
              <a:rPr lang="en-US" altLang="zh-CN" sz="1050" spc="300" dirty="0">
                <a:solidFill>
                  <a:srgbClr val="598A80"/>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rgbClr val="598A80"/>
              </a:solidFill>
            </a:endParaRPr>
          </a:p>
        </p:txBody>
      </p:sp>
      <p:sp>
        <p:nvSpPr>
          <p:cNvPr id="12" name="矩形 11"/>
          <p:cNvSpPr/>
          <p:nvPr/>
        </p:nvSpPr>
        <p:spPr>
          <a:xfrm>
            <a:off x="10406743" y="1730829"/>
            <a:ext cx="1426028" cy="250371"/>
          </a:xfrm>
          <a:prstGeom prst="rect">
            <a:avLst/>
          </a:prstGeom>
          <a:solidFill>
            <a:srgbClr val="598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74019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总结</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a:extLst>
              <a:ext uri="{FF2B5EF4-FFF2-40B4-BE49-F238E27FC236}">
                <a16:creationId xmlns:a16="http://schemas.microsoft.com/office/drawing/2014/main" id="{67E76C3A-D610-4A3B-B349-92663626F622}"/>
              </a:ext>
            </a:extLst>
          </p:cNvPr>
          <p:cNvPicPr>
            <a:picLocks noChangeAspect="1"/>
          </p:cNvPicPr>
          <p:nvPr/>
        </p:nvPicPr>
        <p:blipFill>
          <a:blip r:embed="rId4"/>
          <a:stretch>
            <a:fillRect/>
          </a:stretch>
        </p:blipFill>
        <p:spPr>
          <a:xfrm>
            <a:off x="2528231" y="1003130"/>
            <a:ext cx="7436070" cy="1500720"/>
          </a:xfrm>
          <a:prstGeom prst="rect">
            <a:avLst/>
          </a:prstGeom>
        </p:spPr>
      </p:pic>
      <p:pic>
        <p:nvPicPr>
          <p:cNvPr id="9" name="图片 8">
            <a:extLst>
              <a:ext uri="{FF2B5EF4-FFF2-40B4-BE49-F238E27FC236}">
                <a16:creationId xmlns:a16="http://schemas.microsoft.com/office/drawing/2014/main" id="{00BDEA24-F3F3-4EDC-BE3B-BF2C85774649}"/>
              </a:ext>
            </a:extLst>
          </p:cNvPr>
          <p:cNvPicPr>
            <a:picLocks noChangeAspect="1"/>
          </p:cNvPicPr>
          <p:nvPr/>
        </p:nvPicPr>
        <p:blipFill>
          <a:blip r:embed="rId5"/>
          <a:stretch>
            <a:fillRect/>
          </a:stretch>
        </p:blipFill>
        <p:spPr>
          <a:xfrm>
            <a:off x="2528231" y="2546460"/>
            <a:ext cx="7324725" cy="4219575"/>
          </a:xfrm>
          <a:prstGeom prst="rect">
            <a:avLst/>
          </a:prstGeom>
        </p:spPr>
      </p:pic>
    </p:spTree>
    <p:extLst>
      <p:ext uri="{BB962C8B-B14F-4D97-AF65-F5344CB8AC3E}">
        <p14:creationId xmlns:p14="http://schemas.microsoft.com/office/powerpoint/2010/main" val="3883334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99438" y="404446"/>
            <a:ext cx="7892562" cy="1203839"/>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3735" t="4907" r="58755" b="6986"/>
          <a:stretch>
            <a:fillRect/>
          </a:stretch>
        </p:blipFill>
        <p:spPr>
          <a:xfrm>
            <a:off x="0" y="-1"/>
            <a:ext cx="4750676" cy="6858001"/>
          </a:xfrm>
          <a:prstGeom prst="rect">
            <a:avLst/>
          </a:prstGeom>
        </p:spPr>
      </p:pic>
      <p:pic>
        <p:nvPicPr>
          <p:cNvPr id="6" name="Picture 2" descr="C:\Users\ASUS\Desktop\bnu\QQ图片20200414155009.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209571" y="5015437"/>
            <a:ext cx="4420159" cy="1452770"/>
          </a:xfrm>
          <a:prstGeom prst="rect">
            <a:avLst/>
          </a:prstGeom>
          <a:noFill/>
        </p:spPr>
        <p:txBody>
          <a:bodyPr wrap="square" rtlCol="0">
            <a:spAutoFit/>
          </a:bodyPr>
          <a:lstStyle/>
          <a:p>
            <a:pPr>
              <a:lnSpc>
                <a:spcPct val="150000"/>
              </a:lnSpc>
            </a:pPr>
            <a:r>
              <a:rPr lang="en-US" altLang="zh-CN"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But there are some parts of the word where even now people cannot write. </a:t>
            </a:r>
            <a:endParaRPr lang="zh-CN" altLang="en-US" sz="120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endParaRPr>
          </a:p>
        </p:txBody>
      </p:sp>
      <p:sp>
        <p:nvSpPr>
          <p:cNvPr id="2" name="文本框 1"/>
          <p:cNvSpPr txBox="1"/>
          <p:nvPr/>
        </p:nvSpPr>
        <p:spPr>
          <a:xfrm>
            <a:off x="5225367" y="590866"/>
            <a:ext cx="3446777" cy="830997"/>
          </a:xfrm>
          <a:prstGeom prst="rect">
            <a:avLst/>
          </a:prstGeom>
          <a:noFill/>
        </p:spPr>
        <p:txBody>
          <a:bodyPr wrap="none" rtlCol="0">
            <a:spAutoFit/>
          </a:bodyPr>
          <a:lstStyle/>
          <a:p>
            <a:r>
              <a:rPr lang="en-US" altLang="zh-CN"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rPr>
              <a:t>CONTENT</a:t>
            </a:r>
            <a:endParaRPr lang="zh-CN" altLang="en-US" sz="4800" dirty="0">
              <a:solidFill>
                <a:schemeClr val="bg1">
                  <a:lumMod val="95000"/>
                </a:schemeClr>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3" name="文本框 12"/>
          <p:cNvSpPr txBox="1"/>
          <p:nvPr/>
        </p:nvSpPr>
        <p:spPr>
          <a:xfrm>
            <a:off x="5302345" y="2523317"/>
            <a:ext cx="688009" cy="523220"/>
          </a:xfrm>
          <a:prstGeom prst="rect">
            <a:avLst/>
          </a:prstGeom>
          <a:noFill/>
          <a:ln>
            <a:noFill/>
          </a:ln>
        </p:spPr>
        <p:txBody>
          <a:bodyPr wrap="none" rtlCol="0">
            <a:spAutoFit/>
          </a:bodyPr>
          <a:lstStyle/>
          <a:p>
            <a:r>
              <a:rPr lang="en-US" altLang="zh-CN"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a:t>
            </a:r>
            <a:endParaRPr lang="zh-CN" altLang="en-US" sz="2800" spc="3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4" name="文本框 13"/>
          <p:cNvSpPr txBox="1"/>
          <p:nvPr/>
        </p:nvSpPr>
        <p:spPr>
          <a:xfrm>
            <a:off x="5302346" y="3043417"/>
            <a:ext cx="671979" cy="523220"/>
          </a:xfrm>
          <a:prstGeom prst="rect">
            <a:avLst/>
          </a:prstGeom>
          <a:solidFill>
            <a:srgbClr val="FFFFFF"/>
          </a:solid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02</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5" name="文本框 14"/>
          <p:cNvSpPr txBox="1"/>
          <p:nvPr/>
        </p:nvSpPr>
        <p:spPr>
          <a:xfrm>
            <a:off x="5318785" y="3570932"/>
            <a:ext cx="671979" cy="523220"/>
          </a:xfrm>
          <a:prstGeom prst="rect">
            <a:avLst/>
          </a:prstGeom>
          <a:noFill/>
          <a:ln>
            <a:noFill/>
          </a:ln>
        </p:spPr>
        <p:txBody>
          <a:bodyPr wrap="none" rtlCol="0">
            <a:spAutoFit/>
          </a:bodyPr>
          <a:lstStyle/>
          <a:p>
            <a:r>
              <a:rPr lang="en-US" altLang="zh-CN"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rPr>
              <a:t>03</a:t>
            </a:r>
            <a:endParaRPr lang="zh-CN" altLang="en-US" sz="2800" dirty="0">
              <a:solidFill>
                <a:srgbClr val="409A89"/>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6" name="文本框 15"/>
          <p:cNvSpPr txBox="1"/>
          <p:nvPr/>
        </p:nvSpPr>
        <p:spPr>
          <a:xfrm>
            <a:off x="5330508" y="4102240"/>
            <a:ext cx="671979" cy="523220"/>
          </a:xfrm>
          <a:prstGeom prst="rect">
            <a:avLst/>
          </a:prstGeom>
          <a:solidFill>
            <a:srgbClr val="FFFFFF"/>
          </a:solidFill>
        </p:spPr>
        <p:txBody>
          <a:bodyPr wrap="none" rtlCol="0">
            <a:spAutoFit/>
          </a:bodyPr>
          <a:lstStyle/>
          <a:p>
            <a:r>
              <a:rPr lang="en-US" altLang="zh-CN"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04</a:t>
            </a:r>
            <a:endPar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7" name="文本框 16"/>
          <p:cNvSpPr txBox="1"/>
          <p:nvPr/>
        </p:nvSpPr>
        <p:spPr>
          <a:xfrm>
            <a:off x="6157391" y="2527069"/>
            <a:ext cx="2935675" cy="523220"/>
          </a:xfrm>
          <a:prstGeom prst="rect">
            <a:avLst/>
          </a:prstGeom>
          <a:noFill/>
        </p:spPr>
        <p:txBody>
          <a:bodyPr wrap="none" rtlCol="0">
            <a:spAutoFit/>
          </a:bodyPr>
          <a:lstStyle/>
          <a:p>
            <a:r>
              <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补充知识：</a:t>
            </a:r>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19" name="文本框 18"/>
          <p:cNvSpPr txBox="1"/>
          <p:nvPr/>
        </p:nvSpPr>
        <p:spPr>
          <a:xfrm>
            <a:off x="6145005" y="3535861"/>
            <a:ext cx="1486304" cy="523220"/>
          </a:xfrm>
          <a:prstGeom prst="rect">
            <a:avLst/>
          </a:prstGeom>
          <a:noFill/>
        </p:spPr>
        <p:txBody>
          <a:bodyPr wrap="none" rtlCol="0">
            <a:spAutoFit/>
          </a:bodyPr>
          <a:lstStyle/>
          <a:p>
            <a:r>
              <a:rPr lang="en-US" altLang="zh-CN"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rPr>
              <a:t>LS-PLM</a:t>
            </a:r>
            <a:endParaRPr lang="zh-CN" altLang="en-US" sz="2800" dirty="0">
              <a:solidFill>
                <a:srgbClr val="7DC9BB"/>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21" name="文本框 20"/>
          <p:cNvSpPr txBox="1"/>
          <p:nvPr/>
        </p:nvSpPr>
        <p:spPr>
          <a:xfrm>
            <a:off x="6145005" y="4098208"/>
            <a:ext cx="2698175" cy="523220"/>
          </a:xfrm>
          <a:prstGeom prst="rect">
            <a:avLst/>
          </a:prstGeom>
          <a:noFill/>
        </p:spPr>
        <p:txBody>
          <a:bodyPr wrap="none" rtlCol="0">
            <a:spAutoFit/>
          </a:bodyPr>
          <a:lstStyle/>
          <a:p>
            <a:r>
              <a:rPr lang="zh-CN" altLang="en-US" sz="2800" dirty="0">
                <a:solidFill>
                  <a:srgbClr val="2C6A5E"/>
                </a:solidFill>
                <a:latin typeface="OPPOSans H" panose="00020600040101010101" pitchFamily="18" charset="-122"/>
                <a:ea typeface="OPPOSans H" panose="00020600040101010101" pitchFamily="18" charset="-122"/>
                <a:cs typeface="OPPOSans H" panose="00020600040101010101" pitchFamily="18" charset="-122"/>
              </a:rPr>
              <a:t>前深度学习总结</a:t>
            </a:r>
          </a:p>
        </p:txBody>
      </p:sp>
      <p:sp>
        <p:nvSpPr>
          <p:cNvPr id="23" name="文本框 22">
            <a:extLst>
              <a:ext uri="{FF2B5EF4-FFF2-40B4-BE49-F238E27FC236}">
                <a16:creationId xmlns:a16="http://schemas.microsoft.com/office/drawing/2014/main" id="{6813D53A-AABD-46FB-BC83-0EB3B910FAFA}"/>
              </a:ext>
            </a:extLst>
          </p:cNvPr>
          <p:cNvSpPr txBox="1"/>
          <p:nvPr/>
        </p:nvSpPr>
        <p:spPr>
          <a:xfrm>
            <a:off x="6128566" y="3005190"/>
            <a:ext cx="1824795"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GBDT+LR</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1FF6F44-7819-4228-8E67-AB94BF4E2765}"/>
              </a:ext>
            </a:extLst>
          </p:cNvPr>
          <p:cNvSpPr txBox="1"/>
          <p:nvPr/>
        </p:nvSpPr>
        <p:spPr>
          <a:xfrm>
            <a:off x="10365155" y="243336"/>
            <a:ext cx="902811"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总结</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a:extLst>
              <a:ext uri="{FF2B5EF4-FFF2-40B4-BE49-F238E27FC236}">
                <a16:creationId xmlns:a16="http://schemas.microsoft.com/office/drawing/2014/main" id="{67E76C3A-D610-4A3B-B349-92663626F622}"/>
              </a:ext>
            </a:extLst>
          </p:cNvPr>
          <p:cNvPicPr>
            <a:picLocks noChangeAspect="1"/>
          </p:cNvPicPr>
          <p:nvPr/>
        </p:nvPicPr>
        <p:blipFill>
          <a:blip r:embed="rId4"/>
          <a:stretch>
            <a:fillRect/>
          </a:stretch>
        </p:blipFill>
        <p:spPr>
          <a:xfrm>
            <a:off x="2088895" y="1843957"/>
            <a:ext cx="7436070" cy="1500720"/>
          </a:xfrm>
          <a:prstGeom prst="rect">
            <a:avLst/>
          </a:prstGeom>
        </p:spPr>
      </p:pic>
      <p:pic>
        <p:nvPicPr>
          <p:cNvPr id="5" name="图片 4">
            <a:extLst>
              <a:ext uri="{FF2B5EF4-FFF2-40B4-BE49-F238E27FC236}">
                <a16:creationId xmlns:a16="http://schemas.microsoft.com/office/drawing/2014/main" id="{75CBDB40-DC1E-4C51-B15F-5E91ED7B815C}"/>
              </a:ext>
            </a:extLst>
          </p:cNvPr>
          <p:cNvPicPr>
            <a:picLocks noChangeAspect="1"/>
          </p:cNvPicPr>
          <p:nvPr/>
        </p:nvPicPr>
        <p:blipFill>
          <a:blip r:embed="rId5"/>
          <a:stretch>
            <a:fillRect/>
          </a:stretch>
        </p:blipFill>
        <p:spPr>
          <a:xfrm>
            <a:off x="2150237" y="2216912"/>
            <a:ext cx="7313385" cy="2255530"/>
          </a:xfrm>
          <a:prstGeom prst="rect">
            <a:avLst/>
          </a:prstGeom>
        </p:spPr>
      </p:pic>
    </p:spTree>
    <p:extLst>
      <p:ext uri="{BB962C8B-B14F-4D97-AF65-F5344CB8AC3E}">
        <p14:creationId xmlns:p14="http://schemas.microsoft.com/office/powerpoint/2010/main" val="1166678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67171" y="301052"/>
            <a:ext cx="1620957" cy="523220"/>
          </a:xfrm>
          <a:prstGeom prst="rect">
            <a:avLst/>
          </a:prstGeom>
          <a:noFill/>
        </p:spPr>
        <p:txBody>
          <a:bodyPr wrap="none" rtlCol="0">
            <a:spAutoFit/>
          </a:bodyPr>
          <a:lstStyle/>
          <a:p>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本周作业</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7" name="内容占位符 2">
            <a:extLst>
              <a:ext uri="{FF2B5EF4-FFF2-40B4-BE49-F238E27FC236}">
                <a16:creationId xmlns:a16="http://schemas.microsoft.com/office/drawing/2014/main" id="{E108A34C-DD47-417A-B26D-8C781F33BE69}"/>
              </a:ext>
            </a:extLst>
          </p:cNvPr>
          <p:cNvSpPr>
            <a:spLocks noGrp="1"/>
          </p:cNvSpPr>
          <p:nvPr>
            <p:ph idx="1"/>
          </p:nvPr>
        </p:nvSpPr>
        <p:spPr>
          <a:xfrm>
            <a:off x="838200" y="1760311"/>
            <a:ext cx="10515600" cy="4351338"/>
          </a:xfrm>
        </p:spPr>
        <p:txBody>
          <a:bodyPr>
            <a:normAutofit/>
          </a:bodyPr>
          <a:lstStyle/>
          <a:p>
            <a:pPr marL="457200" indent="-457200">
              <a:lnSpc>
                <a:spcPct val="110000"/>
              </a:lnSpc>
              <a:buFont typeface="+mj-lt"/>
              <a:buAutoNum type="arabicPeriod"/>
            </a:pPr>
            <a:r>
              <a:rPr lang="en-US" altLang="zh-CN" sz="1900" kern="100" dirty="0">
                <a:latin typeface="宋体" panose="02010600030101010101" pitchFamily="2" charset="-122"/>
                <a:ea typeface="宋体" panose="02010600030101010101" pitchFamily="2" charset="-122"/>
              </a:rPr>
              <a:t>GBDT</a:t>
            </a:r>
            <a:r>
              <a:rPr lang="zh-CN" altLang="en-US" sz="1900" kern="100" dirty="0">
                <a:latin typeface="宋体" panose="02010600030101010101" pitchFamily="2" charset="-122"/>
                <a:ea typeface="宋体" panose="02010600030101010101" pitchFamily="2" charset="-122"/>
              </a:rPr>
              <a:t>防止过拟合的方式．</a:t>
            </a:r>
            <a:endParaRPr lang="en-US" altLang="zh-CN" sz="1900" kern="100" dirty="0">
              <a:latin typeface="宋体" panose="02010600030101010101" pitchFamily="2" charset="-122"/>
              <a:ea typeface="宋体" panose="02010600030101010101" pitchFamily="2" charset="-122"/>
            </a:endParaRPr>
          </a:p>
          <a:p>
            <a:pPr marL="457200" indent="-457200">
              <a:lnSpc>
                <a:spcPct val="110000"/>
              </a:lnSpc>
              <a:buFont typeface="+mj-lt"/>
              <a:buAutoNum type="arabicPeriod"/>
            </a:pPr>
            <a:r>
              <a:rPr lang="en-US" altLang="zh-CN" sz="1900" kern="100" dirty="0">
                <a:latin typeface="宋体" panose="02010600030101010101" pitchFamily="2" charset="-122"/>
                <a:ea typeface="宋体" panose="02010600030101010101" pitchFamily="2" charset="-122"/>
              </a:rPr>
              <a:t>NN</a:t>
            </a:r>
            <a:r>
              <a:rPr lang="zh-CN" altLang="en-US" sz="1900" kern="100" dirty="0">
                <a:latin typeface="宋体" panose="02010600030101010101" pitchFamily="2" charset="-122"/>
                <a:ea typeface="宋体" panose="02010600030101010101" pitchFamily="2" charset="-122"/>
              </a:rPr>
              <a:t>的前向推到和反向递推过程</a:t>
            </a:r>
            <a:r>
              <a:rPr lang="zh-CN" altLang="en-US" sz="1900" kern="100" dirty="0">
                <a:effectLst/>
                <a:latin typeface="宋体" panose="02010600030101010101" pitchFamily="2" charset="-122"/>
                <a:ea typeface="宋体" panose="02010600030101010101" pitchFamily="2" charset="-122"/>
              </a:rPr>
              <a:t>．</a:t>
            </a:r>
            <a:endParaRPr lang="en-US" altLang="zh-CN" sz="1900" kern="100" dirty="0">
              <a:effectLst/>
              <a:latin typeface="宋体" panose="02010600030101010101" pitchFamily="2" charset="-122"/>
              <a:ea typeface="宋体" panose="02010600030101010101" pitchFamily="2" charset="-122"/>
            </a:endParaRPr>
          </a:p>
          <a:p>
            <a:pPr marL="0" indent="0">
              <a:lnSpc>
                <a:spcPct val="110000"/>
              </a:lnSpc>
              <a:buNone/>
            </a:pPr>
            <a:r>
              <a:rPr lang="en-US" altLang="zh-CN" sz="1900" kern="100" dirty="0">
                <a:latin typeface="宋体" panose="02010600030101010101" pitchFamily="2" charset="-122"/>
                <a:ea typeface="宋体" panose="02010600030101010101" pitchFamily="2" charset="-122"/>
              </a:rPr>
              <a:t>Reference</a:t>
            </a:r>
            <a:r>
              <a:rPr lang="zh-CN" altLang="en-US" sz="1900" kern="100" dirty="0">
                <a:latin typeface="宋体" panose="02010600030101010101" pitchFamily="2" charset="-122"/>
                <a:ea typeface="宋体" panose="02010600030101010101" pitchFamily="2" charset="-122"/>
              </a:rPr>
              <a:t>：</a:t>
            </a:r>
            <a:endParaRPr lang="en-US" altLang="zh-CN" sz="1900" kern="100" dirty="0">
              <a:latin typeface="宋体" panose="02010600030101010101" pitchFamily="2" charset="-122"/>
              <a:ea typeface="宋体" panose="02010600030101010101" pitchFamily="2" charset="-122"/>
            </a:endParaRPr>
          </a:p>
          <a:p>
            <a:pPr marL="0" indent="0">
              <a:lnSpc>
                <a:spcPct val="110000"/>
              </a:lnSpc>
              <a:buNone/>
            </a:pPr>
            <a:r>
              <a:rPr lang="en-US" altLang="zh-CN" sz="1400" dirty="0">
                <a:hlinkClick r:id="rId4"/>
              </a:rPr>
              <a:t>L1</a:t>
            </a:r>
            <a:r>
              <a:rPr lang="zh-CN" altLang="en-US" sz="1400" dirty="0">
                <a:hlinkClick r:id="rId4"/>
              </a:rPr>
              <a:t>正则化与</a:t>
            </a:r>
            <a:r>
              <a:rPr lang="en-US" altLang="zh-CN" sz="1400" dirty="0">
                <a:hlinkClick r:id="rId4"/>
              </a:rPr>
              <a:t>L2</a:t>
            </a:r>
            <a:r>
              <a:rPr lang="zh-CN" altLang="en-US" sz="1400" dirty="0">
                <a:hlinkClick r:id="rId4"/>
              </a:rPr>
              <a:t>正则化 </a:t>
            </a:r>
            <a:r>
              <a:rPr lang="en-US" altLang="zh-CN" sz="1400" dirty="0">
                <a:hlinkClick r:id="rId4"/>
              </a:rPr>
              <a:t>- </a:t>
            </a:r>
            <a:r>
              <a:rPr lang="zh-CN" altLang="en-US" sz="1400" dirty="0">
                <a:hlinkClick r:id="rId4"/>
              </a:rPr>
              <a:t>知乎 </a:t>
            </a:r>
            <a:r>
              <a:rPr lang="en-US" altLang="zh-CN" sz="1400" dirty="0">
                <a:hlinkClick r:id="rId4"/>
              </a:rPr>
              <a:t>(zhihu.com)</a:t>
            </a:r>
            <a:endParaRPr lang="en-US" altLang="zh-CN" sz="1400" dirty="0"/>
          </a:p>
          <a:p>
            <a:pPr marL="0" indent="0">
              <a:lnSpc>
                <a:spcPct val="110000"/>
              </a:lnSpc>
              <a:buNone/>
            </a:pPr>
            <a:endParaRPr lang="zh-CN" altLang="zh-CN" sz="2800" kern="100" dirty="0">
              <a:effectLst/>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322471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735" t="4907" b="6986"/>
          <a:stretch>
            <a:fillRect/>
          </a:stretch>
        </p:blipFill>
        <p:spPr>
          <a:xfrm>
            <a:off x="0" y="-1"/>
            <a:ext cx="12192000" cy="6858001"/>
          </a:xfrm>
          <a:prstGeom prst="rect">
            <a:avLst/>
          </a:prstGeom>
        </p:spPr>
      </p:pic>
      <p:pic>
        <p:nvPicPr>
          <p:cNvPr id="6" name="Picture 2" descr="C:\Users\ASUS\Desktop\bnu\QQ图片20200414155009.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10207" y="191665"/>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521447" y="2705724"/>
            <a:ext cx="6232634" cy="1446550"/>
          </a:xfrm>
          <a:prstGeom prst="rect">
            <a:avLst/>
          </a:prstGeom>
          <a:noFill/>
        </p:spPr>
        <p:txBody>
          <a:bodyPr wrap="square" rtlCol="0">
            <a:spAutoFit/>
          </a:bodyPr>
          <a:lstStyle/>
          <a:p>
            <a:pPr algn="r"/>
            <a:r>
              <a:rPr lang="en-US" altLang="zh-CN"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rPr>
              <a:t>THANKS</a:t>
            </a:r>
            <a:endParaRPr lang="zh-CN" altLang="en-US" sz="8800" dirty="0">
              <a:solidFill>
                <a:srgbClr val="17D3A2"/>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 name="TextBox 6"/>
          <p:cNvSpPr txBox="1"/>
          <p:nvPr/>
        </p:nvSpPr>
        <p:spPr>
          <a:xfrm>
            <a:off x="4979348" y="6416234"/>
            <a:ext cx="2233304" cy="307777"/>
          </a:xfrm>
          <a:prstGeom prst="rect">
            <a:avLst/>
          </a:prstGeom>
          <a:noFill/>
        </p:spPr>
        <p:txBody>
          <a:bodyPr wrap="none" rtlCol="0">
            <a:spAutoFit/>
          </a:bodyPr>
          <a:lstStyle/>
          <a:p>
            <a:r>
              <a:rPr lang="en-US" altLang="zh-CN"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rPr>
              <a:t>DESIGNED BY 2xh</a:t>
            </a:r>
            <a:endParaRPr lang="zh-CN" altLang="en-US" sz="1400" spc="300" dirty="0">
              <a:solidFill>
                <a:schemeClr val="bg1"/>
              </a:solidFill>
              <a:latin typeface="OPPOSans L" panose="00020600040101010101" pitchFamily="18" charset="-122"/>
              <a:ea typeface="OPPOSans L" panose="00020600040101010101" pitchFamily="18" charset="-122"/>
              <a:cs typeface="OPPOSans L" panose="00020600040101010101" pitchFamily="18" charset="-122"/>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118507"/>
            <a:ext cx="12192000" cy="3568700"/>
          </a:xfrm>
          <a:prstGeom prst="rect">
            <a:avLst/>
          </a:prstGeom>
          <a:solidFill>
            <a:srgbClr val="2E5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7" name="Picture 2" descr="C:\Users\ASUS\Desktop\bnu\QQ图片2020041415500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40571" y="2408535"/>
            <a:ext cx="5882735" cy="2585323"/>
          </a:xfrm>
          <a:prstGeom prst="rect">
            <a:avLst/>
          </a:prstGeom>
          <a:noFill/>
        </p:spPr>
        <p:txBody>
          <a:bodyPr wrap="square" rtlCol="0">
            <a:spAutoFit/>
          </a:bodyPr>
          <a:lstStyle/>
          <a:p>
            <a:r>
              <a:rPr lang="en-US" altLang="zh-CN"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01GBDT</a:t>
            </a:r>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a:p>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a:p>
            <a:endParaRPr lang="zh-CN" altLang="en-US" sz="54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pic>
        <p:nvPicPr>
          <p:cNvPr id="3" name="图片 2" descr="图片包含 户外, 水, 山, 房子&#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r="15765"/>
          <a:stretch>
            <a:fillRect/>
          </a:stretch>
        </p:blipFill>
        <p:spPr>
          <a:xfrm>
            <a:off x="577362" y="2007844"/>
            <a:ext cx="4272268" cy="3803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506446" y="301052"/>
            <a:ext cx="1140312"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 name="内容占位符 2">
            <a:extLst>
              <a:ext uri="{FF2B5EF4-FFF2-40B4-BE49-F238E27FC236}">
                <a16:creationId xmlns:a16="http://schemas.microsoft.com/office/drawing/2014/main" id="{9497C2C4-EED4-497E-9CED-9EDEE09F44EE}"/>
              </a:ext>
            </a:extLst>
          </p:cNvPr>
          <p:cNvSpPr>
            <a:spLocks noGrp="1"/>
          </p:cNvSpPr>
          <p:nvPr>
            <p:ph idx="1"/>
          </p:nvPr>
        </p:nvSpPr>
        <p:spPr>
          <a:xfrm>
            <a:off x="838200" y="1449992"/>
            <a:ext cx="10515600" cy="4351338"/>
          </a:xfrm>
        </p:spPr>
        <p:txBody>
          <a:bodyPr>
            <a:normAutofit/>
          </a:bodyPr>
          <a:lstStyle/>
          <a:p>
            <a:pPr marL="0" indent="0">
              <a:lnSpc>
                <a:spcPct val="110000"/>
              </a:lnSpc>
              <a:buNone/>
            </a:pPr>
            <a:r>
              <a:rPr lang="zh-CN" altLang="en-US" sz="2400" dirty="0"/>
              <a:t>GBDT</a:t>
            </a:r>
            <a:r>
              <a:rPr lang="en-US" altLang="zh-CN" sz="2400" dirty="0"/>
              <a:t>(</a:t>
            </a:r>
            <a:r>
              <a:rPr lang="en-US" altLang="zh-CN" sz="2400" b="0" i="0" dirty="0">
                <a:solidFill>
                  <a:srgbClr val="121212"/>
                </a:solidFill>
                <a:effectLst/>
                <a:latin typeface="-apple-system"/>
              </a:rPr>
              <a:t>Gradient Boosting Decision Tree</a:t>
            </a:r>
            <a:r>
              <a:rPr lang="en-US" altLang="zh-CN" sz="2400" dirty="0"/>
              <a:t>)</a:t>
            </a:r>
            <a:r>
              <a:rPr lang="zh-CN" altLang="en-US" sz="2400" dirty="0"/>
              <a:t>的基本结构是决策树组成的树林</a:t>
            </a:r>
          </a:p>
          <a:p>
            <a:pPr marL="0" indent="0">
              <a:lnSpc>
                <a:spcPct val="110000"/>
              </a:lnSpc>
              <a:buNone/>
            </a:pPr>
            <a:endParaRPr lang="zh-CN" altLang="zh-CN" sz="2800" kern="100" dirty="0">
              <a:effectLst/>
              <a:latin typeface="Times New Roman" panose="02020603050405020304" pitchFamily="18" charset="0"/>
              <a:ea typeface="PMingLiU" panose="02020500000000000000" pitchFamily="18" charset="-120"/>
            </a:endParaRPr>
          </a:p>
        </p:txBody>
      </p:sp>
      <p:sp>
        <p:nvSpPr>
          <p:cNvPr id="7" name="文本框 6">
            <a:extLst>
              <a:ext uri="{FF2B5EF4-FFF2-40B4-BE49-F238E27FC236}">
                <a16:creationId xmlns:a16="http://schemas.microsoft.com/office/drawing/2014/main" id="{EEEE3930-A27B-46A3-8BA9-422943E644D4}"/>
              </a:ext>
            </a:extLst>
          </p:cNvPr>
          <p:cNvSpPr txBox="1"/>
          <p:nvPr/>
        </p:nvSpPr>
        <p:spPr>
          <a:xfrm>
            <a:off x="2617077" y="2934015"/>
            <a:ext cx="6096000" cy="369332"/>
          </a:xfrm>
          <a:prstGeom prst="rect">
            <a:avLst/>
          </a:prstGeom>
          <a:noFill/>
        </p:spPr>
        <p:txBody>
          <a:bodyPr wrap="square">
            <a:spAutoFit/>
          </a:bodyPr>
          <a:lstStyle/>
          <a:p>
            <a:r>
              <a:rPr lang="zh-CN" altLang="en-US" dirty="0">
                <a:solidFill>
                  <a:srgbClr val="FF0000"/>
                </a:solidFill>
                <a:latin typeface="-apple-system"/>
              </a:rPr>
              <a:t>一组弱学习器的</a:t>
            </a:r>
            <a:r>
              <a:rPr lang="zh-CN" altLang="en-US" b="0" i="0" dirty="0">
                <a:solidFill>
                  <a:srgbClr val="FF0000"/>
                </a:solidFill>
                <a:effectLst/>
                <a:latin typeface="-apple-system"/>
              </a:rPr>
              <a:t>集成学习</a:t>
            </a:r>
            <a:endParaRPr lang="zh-CN" altLang="en-US" dirty="0">
              <a:solidFill>
                <a:srgbClr val="FF0000"/>
              </a:solidFill>
            </a:endParaRPr>
          </a:p>
        </p:txBody>
      </p:sp>
      <p:sp>
        <p:nvSpPr>
          <p:cNvPr id="8" name="文本框 7">
            <a:extLst>
              <a:ext uri="{FF2B5EF4-FFF2-40B4-BE49-F238E27FC236}">
                <a16:creationId xmlns:a16="http://schemas.microsoft.com/office/drawing/2014/main" id="{3A6387AC-6D4B-49DB-B182-A9E691DFDB6D}"/>
              </a:ext>
            </a:extLst>
          </p:cNvPr>
          <p:cNvSpPr txBox="1"/>
          <p:nvPr/>
        </p:nvSpPr>
        <p:spPr>
          <a:xfrm>
            <a:off x="1539766" y="2303632"/>
            <a:ext cx="6096000" cy="369332"/>
          </a:xfrm>
          <a:prstGeom prst="rect">
            <a:avLst/>
          </a:prstGeom>
          <a:noFill/>
        </p:spPr>
        <p:txBody>
          <a:bodyPr wrap="square">
            <a:spAutoFit/>
          </a:bodyPr>
          <a:lstStyle/>
          <a:p>
            <a:r>
              <a:rPr lang="zh-CN" altLang="en-US" dirty="0"/>
              <a:t>求解方法</a:t>
            </a:r>
          </a:p>
        </p:txBody>
      </p:sp>
      <p:sp>
        <p:nvSpPr>
          <p:cNvPr id="9" name="文本框 8">
            <a:extLst>
              <a:ext uri="{FF2B5EF4-FFF2-40B4-BE49-F238E27FC236}">
                <a16:creationId xmlns:a16="http://schemas.microsoft.com/office/drawing/2014/main" id="{5205DC24-8159-4888-8706-8A8C6F66DC71}"/>
              </a:ext>
            </a:extLst>
          </p:cNvPr>
          <p:cNvSpPr txBox="1"/>
          <p:nvPr/>
        </p:nvSpPr>
        <p:spPr>
          <a:xfrm>
            <a:off x="4410446" y="2249492"/>
            <a:ext cx="6096000" cy="369332"/>
          </a:xfrm>
          <a:prstGeom prst="rect">
            <a:avLst/>
          </a:prstGeom>
          <a:noFill/>
        </p:spPr>
        <p:txBody>
          <a:bodyPr wrap="square">
            <a:spAutoFit/>
          </a:bodyPr>
          <a:lstStyle/>
          <a:p>
            <a:r>
              <a:rPr lang="en-US" altLang="zh-CN" b="0" i="0" dirty="0">
                <a:solidFill>
                  <a:srgbClr val="121212"/>
                </a:solidFill>
                <a:effectLst/>
                <a:latin typeface="-apple-system"/>
              </a:rPr>
              <a:t> if-then </a:t>
            </a:r>
            <a:r>
              <a:rPr lang="zh-CN" altLang="en-US" b="0" i="0" dirty="0">
                <a:solidFill>
                  <a:srgbClr val="121212"/>
                </a:solidFill>
                <a:effectLst/>
                <a:latin typeface="-apple-system"/>
              </a:rPr>
              <a:t>规则的集合</a:t>
            </a:r>
            <a:endParaRPr lang="zh-CN" altLang="en-US" dirty="0"/>
          </a:p>
        </p:txBody>
      </p:sp>
      <p:cxnSp>
        <p:nvCxnSpPr>
          <p:cNvPr id="10" name="直接箭头连接符 9">
            <a:extLst>
              <a:ext uri="{FF2B5EF4-FFF2-40B4-BE49-F238E27FC236}">
                <a16:creationId xmlns:a16="http://schemas.microsoft.com/office/drawing/2014/main" id="{7074E872-378B-418E-A37E-FF8034077042}"/>
              </a:ext>
            </a:extLst>
          </p:cNvPr>
          <p:cNvCxnSpPr/>
          <p:nvPr/>
        </p:nvCxnSpPr>
        <p:spPr>
          <a:xfrm>
            <a:off x="2207172" y="1893470"/>
            <a:ext cx="0" cy="410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40D45E5B-0C1E-4E2D-A557-B7F745BF8839}"/>
              </a:ext>
            </a:extLst>
          </p:cNvPr>
          <p:cNvCxnSpPr/>
          <p:nvPr/>
        </p:nvCxnSpPr>
        <p:spPr>
          <a:xfrm>
            <a:off x="5171090" y="1917874"/>
            <a:ext cx="0" cy="385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060564DC-A31B-415B-9CCE-F9A892F75DAC}"/>
              </a:ext>
            </a:extLst>
          </p:cNvPr>
          <p:cNvCxnSpPr/>
          <p:nvPr/>
        </p:nvCxnSpPr>
        <p:spPr>
          <a:xfrm>
            <a:off x="3405352" y="1893470"/>
            <a:ext cx="0" cy="10405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图片 15">
            <a:extLst>
              <a:ext uri="{FF2B5EF4-FFF2-40B4-BE49-F238E27FC236}">
                <a16:creationId xmlns:a16="http://schemas.microsoft.com/office/drawing/2014/main" id="{0FD29C50-1B7A-4D8C-A787-747BBF340163}"/>
              </a:ext>
            </a:extLst>
          </p:cNvPr>
          <p:cNvPicPr>
            <a:picLocks noChangeAspect="1"/>
          </p:cNvPicPr>
          <p:nvPr/>
        </p:nvPicPr>
        <p:blipFill>
          <a:blip r:embed="rId4"/>
          <a:stretch>
            <a:fillRect/>
          </a:stretch>
        </p:blipFill>
        <p:spPr>
          <a:xfrm>
            <a:off x="1256315" y="3727697"/>
            <a:ext cx="7581900" cy="1543050"/>
          </a:xfrm>
          <a:prstGeom prst="rect">
            <a:avLst/>
          </a:prstGeom>
        </p:spPr>
      </p:pic>
      <p:pic>
        <p:nvPicPr>
          <p:cNvPr id="18" name="图片 17">
            <a:extLst>
              <a:ext uri="{FF2B5EF4-FFF2-40B4-BE49-F238E27FC236}">
                <a16:creationId xmlns:a16="http://schemas.microsoft.com/office/drawing/2014/main" id="{C633234C-3A3B-4586-B4C7-F572AA58CFD2}"/>
              </a:ext>
            </a:extLst>
          </p:cNvPr>
          <p:cNvPicPr>
            <a:picLocks noChangeAspect="1"/>
          </p:cNvPicPr>
          <p:nvPr/>
        </p:nvPicPr>
        <p:blipFill>
          <a:blip r:embed="rId5"/>
          <a:stretch>
            <a:fillRect/>
          </a:stretch>
        </p:blipFill>
        <p:spPr>
          <a:xfrm>
            <a:off x="1256315" y="5456673"/>
            <a:ext cx="3914775" cy="676275"/>
          </a:xfrm>
          <a:prstGeom prst="rect">
            <a:avLst/>
          </a:prstGeom>
        </p:spPr>
      </p:pic>
      <p:sp>
        <p:nvSpPr>
          <p:cNvPr id="19" name="矩形: 圆角 18">
            <a:extLst>
              <a:ext uri="{FF2B5EF4-FFF2-40B4-BE49-F238E27FC236}">
                <a16:creationId xmlns:a16="http://schemas.microsoft.com/office/drawing/2014/main" id="{2D6F8730-D275-4DBF-9E35-51E796D3FFD8}"/>
              </a:ext>
            </a:extLst>
          </p:cNvPr>
          <p:cNvSpPr/>
          <p:nvPr/>
        </p:nvSpPr>
        <p:spPr>
          <a:xfrm>
            <a:off x="838200" y="1056670"/>
            <a:ext cx="9814034" cy="18396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218404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506446" y="301052"/>
            <a:ext cx="1140312"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 name="内容占位符 2">
            <a:extLst>
              <a:ext uri="{FF2B5EF4-FFF2-40B4-BE49-F238E27FC236}">
                <a16:creationId xmlns:a16="http://schemas.microsoft.com/office/drawing/2014/main" id="{9497C2C4-EED4-497E-9CED-9EDEE09F44EE}"/>
              </a:ext>
            </a:extLst>
          </p:cNvPr>
          <p:cNvSpPr>
            <a:spLocks noGrp="1"/>
          </p:cNvSpPr>
          <p:nvPr>
            <p:ph idx="1"/>
          </p:nvPr>
        </p:nvSpPr>
        <p:spPr>
          <a:xfrm>
            <a:off x="838200" y="3429000"/>
            <a:ext cx="10515600" cy="4351338"/>
          </a:xfrm>
        </p:spPr>
        <p:txBody>
          <a:bodyPr>
            <a:normAutofit/>
          </a:bodyPr>
          <a:lstStyle/>
          <a:p>
            <a:pPr marL="514350" indent="-514350">
              <a:lnSpc>
                <a:spcPct val="110000"/>
              </a:lnSpc>
              <a:buFont typeface="+mj-lt"/>
              <a:buAutoNum type="arabicPeriod"/>
            </a:pPr>
            <a:r>
              <a:rPr lang="en-US" altLang="zh-CN" sz="2400" kern="100" dirty="0">
                <a:effectLst/>
                <a:latin typeface="宋体" panose="02010600030101010101" pitchFamily="2" charset="-122"/>
                <a:ea typeface="宋体" panose="02010600030101010101" pitchFamily="2" charset="-122"/>
              </a:rPr>
              <a:t>GBDT</a:t>
            </a:r>
            <a:r>
              <a:rPr lang="zh-CN" altLang="en-US" sz="2400" kern="100" dirty="0">
                <a:effectLst/>
                <a:latin typeface="宋体" panose="02010600030101010101" pitchFamily="2" charset="-122"/>
                <a:ea typeface="宋体" panose="02010600030101010101" pitchFamily="2" charset="-122"/>
              </a:rPr>
              <a:t>通过逐一生成决策子树的方式生成整个树林，生成新子树的过程是利用样本标签值与当前树林预测值之间的残差，构建新的子树</a:t>
            </a:r>
            <a:r>
              <a:rPr lang="en-US" altLang="zh-CN" sz="2400" kern="100" dirty="0">
                <a:effectLst/>
                <a:latin typeface="宋体" panose="02010600030101010101" pitchFamily="2" charset="-122"/>
                <a:ea typeface="宋体" panose="02010600030101010101" pitchFamily="2" charset="-122"/>
              </a:rPr>
              <a:t>.</a:t>
            </a:r>
          </a:p>
          <a:p>
            <a:pPr marL="0" indent="0">
              <a:lnSpc>
                <a:spcPct val="110000"/>
              </a:lnSpc>
              <a:buNone/>
            </a:pPr>
            <a:r>
              <a:rPr lang="en-US" altLang="zh-CN" sz="2000" kern="100" dirty="0">
                <a:effectLst/>
                <a:latin typeface="宋体" panose="02010600030101010101" pitchFamily="2" charset="-122"/>
                <a:ea typeface="宋体" panose="02010600030101010101" pitchFamily="2" charset="-122"/>
              </a:rPr>
              <a:t>GBDT</a:t>
            </a:r>
            <a:r>
              <a:rPr lang="zh-CN" altLang="en-US" sz="2000" kern="100" dirty="0">
                <a:effectLst/>
                <a:latin typeface="宋体" panose="02010600030101010101" pitchFamily="2" charset="-122"/>
                <a:ea typeface="宋体" panose="02010600030101010101" pitchFamily="2" charset="-122"/>
              </a:rPr>
              <a:t>期望的是构建第</a:t>
            </a:r>
            <a:r>
              <a:rPr lang="en-US" altLang="zh-CN" sz="2000" kern="100" dirty="0">
                <a:latin typeface="宋体" panose="02010600030101010101" pitchFamily="2" charset="-122"/>
                <a:ea typeface="宋体" panose="02010600030101010101" pitchFamily="2" charset="-122"/>
              </a:rPr>
              <a:t>i</a:t>
            </a:r>
            <a:r>
              <a:rPr lang="zh-CN" altLang="en-US" sz="2000" kern="100" dirty="0">
                <a:effectLst/>
                <a:latin typeface="宋体" panose="02010600030101010101" pitchFamily="2" charset="-122"/>
                <a:ea typeface="宋体" panose="02010600030101010101" pitchFamily="2" charset="-122"/>
              </a:rPr>
              <a:t>棵子树</a:t>
            </a:r>
            <a:r>
              <a:rPr lang="zh-CN" altLang="en-US" sz="2000" kern="100" dirty="0">
                <a:latin typeface="宋体" panose="02010600030101010101" pitchFamily="2" charset="-122"/>
                <a:ea typeface="宋体" panose="02010600030101010101" pitchFamily="2" charset="-122"/>
              </a:rPr>
              <a:t>，</a:t>
            </a:r>
            <a:r>
              <a:rPr lang="zh-CN" altLang="en-US" sz="2000" kern="100" dirty="0">
                <a:effectLst/>
                <a:latin typeface="宋体" panose="02010600030101010101" pitchFamily="2" charset="-122"/>
                <a:ea typeface="宋体" panose="02010600030101010101" pitchFamily="2" charset="-122"/>
              </a:rPr>
              <a:t>使当前树林的预测结果</a:t>
            </a:r>
            <a:r>
              <a:rPr lang="en-US" altLang="zh-CN" sz="2000" kern="100" dirty="0">
                <a:effectLst/>
                <a:latin typeface="宋体" panose="02010600030101010101" pitchFamily="2" charset="-122"/>
                <a:ea typeface="宋体" panose="02010600030101010101" pitchFamily="2" charset="-122"/>
              </a:rPr>
              <a:t>D(x)</a:t>
            </a:r>
            <a:r>
              <a:rPr lang="zh-CN" altLang="en-US" sz="2000" kern="100" dirty="0">
                <a:effectLst/>
                <a:latin typeface="宋体" panose="02010600030101010101" pitchFamily="2" charset="-122"/>
                <a:ea typeface="宋体" panose="02010600030101010101" pitchFamily="2" charset="-122"/>
              </a:rPr>
              <a:t>与第</a:t>
            </a:r>
            <a:r>
              <a:rPr lang="en-US" altLang="zh-CN" sz="2000" kern="100" dirty="0">
                <a:latin typeface="宋体" panose="02010600030101010101" pitchFamily="2" charset="-122"/>
                <a:ea typeface="宋体" panose="02010600030101010101" pitchFamily="2" charset="-122"/>
              </a:rPr>
              <a:t>i</a:t>
            </a:r>
            <a:r>
              <a:rPr lang="zh-CN" altLang="en-US" sz="2000" kern="100" dirty="0">
                <a:effectLst/>
                <a:latin typeface="宋体" panose="02010600030101010101" pitchFamily="2" charset="-122"/>
                <a:ea typeface="宋体" panose="02010600030101010101" pitchFamily="2" charset="-122"/>
              </a:rPr>
              <a:t>棵子树的预测结果之和，能进一步逼近理论上的拟合函数，即</a:t>
            </a:r>
            <a:endParaRPr lang="en-US" altLang="zh-CN" sz="2000" kern="100" dirty="0">
              <a:effectLst/>
              <a:latin typeface="宋体" panose="02010600030101010101" pitchFamily="2" charset="-122"/>
              <a:ea typeface="宋体" panose="02010600030101010101" pitchFamily="2" charset="-122"/>
            </a:endParaRPr>
          </a:p>
          <a:p>
            <a:pPr marL="0" indent="0">
              <a:lnSpc>
                <a:spcPct val="110000"/>
              </a:lnSpc>
              <a:buNone/>
            </a:pPr>
            <a:endParaRPr lang="en-US" altLang="zh-CN" sz="2000" kern="100" dirty="0">
              <a:latin typeface="宋体" panose="02010600030101010101" pitchFamily="2" charset="-122"/>
              <a:ea typeface="宋体" panose="02010600030101010101" pitchFamily="2" charset="-122"/>
            </a:endParaRPr>
          </a:p>
          <a:p>
            <a:pPr marL="0" indent="0">
              <a:lnSpc>
                <a:spcPct val="110000"/>
              </a:lnSpc>
              <a:buNone/>
            </a:pPr>
            <a:endParaRPr lang="en-US" altLang="zh-CN" sz="2000" kern="100" dirty="0">
              <a:effectLst/>
              <a:latin typeface="宋体" panose="02010600030101010101" pitchFamily="2" charset="-122"/>
              <a:ea typeface="宋体" panose="02010600030101010101" pitchFamily="2" charset="-122"/>
            </a:endParaRPr>
          </a:p>
          <a:p>
            <a:pPr marL="0" indent="0">
              <a:lnSpc>
                <a:spcPct val="110000"/>
              </a:lnSpc>
              <a:buNone/>
            </a:pPr>
            <a:endParaRPr lang="en-US" altLang="zh-CN" sz="2000" kern="100" dirty="0">
              <a:latin typeface="宋体" panose="02010600030101010101" pitchFamily="2" charset="-122"/>
              <a:ea typeface="宋体" panose="02010600030101010101" pitchFamily="2" charset="-122"/>
            </a:endParaRPr>
          </a:p>
          <a:p>
            <a:pPr marL="0" indent="0">
              <a:lnSpc>
                <a:spcPct val="110000"/>
              </a:lnSpc>
              <a:buNone/>
            </a:pPr>
            <a:endParaRPr lang="zh-CN" altLang="zh-CN" sz="2000" kern="100" dirty="0">
              <a:effectLst/>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0FD6A2E4-17F7-453D-8B31-1FB1BFA388FF}"/>
              </a:ext>
            </a:extLst>
          </p:cNvPr>
          <p:cNvSpPr txBox="1"/>
          <p:nvPr/>
        </p:nvSpPr>
        <p:spPr>
          <a:xfrm>
            <a:off x="838200" y="2967335"/>
            <a:ext cx="2073166" cy="461665"/>
          </a:xfrm>
          <a:prstGeom prst="rect">
            <a:avLst/>
          </a:prstGeom>
          <a:noFill/>
        </p:spPr>
        <p:txBody>
          <a:bodyPr wrap="square" rtlCol="0">
            <a:spAutoFit/>
          </a:bodyPr>
          <a:lstStyle/>
          <a:p>
            <a:r>
              <a:rPr lang="zh-CN" altLang="en-US" sz="2400" dirty="0"/>
              <a:t>面试重点</a:t>
            </a:r>
          </a:p>
        </p:txBody>
      </p:sp>
      <p:pic>
        <p:nvPicPr>
          <p:cNvPr id="11" name="图片 10">
            <a:extLst>
              <a:ext uri="{FF2B5EF4-FFF2-40B4-BE49-F238E27FC236}">
                <a16:creationId xmlns:a16="http://schemas.microsoft.com/office/drawing/2014/main" id="{09FC6740-6C5E-466D-98F0-0001A89357D0}"/>
              </a:ext>
            </a:extLst>
          </p:cNvPr>
          <p:cNvPicPr>
            <a:picLocks noChangeAspect="1"/>
          </p:cNvPicPr>
          <p:nvPr/>
        </p:nvPicPr>
        <p:blipFill>
          <a:blip r:embed="rId3"/>
          <a:stretch>
            <a:fillRect/>
          </a:stretch>
        </p:blipFill>
        <p:spPr>
          <a:xfrm>
            <a:off x="3621471" y="5126265"/>
            <a:ext cx="2809875" cy="552450"/>
          </a:xfrm>
          <a:prstGeom prst="rect">
            <a:avLst/>
          </a:prstGeom>
        </p:spPr>
      </p:pic>
      <p:pic>
        <p:nvPicPr>
          <p:cNvPr id="15" name="图片 14">
            <a:extLst>
              <a:ext uri="{FF2B5EF4-FFF2-40B4-BE49-F238E27FC236}">
                <a16:creationId xmlns:a16="http://schemas.microsoft.com/office/drawing/2014/main" id="{C4F479B8-EFC1-4712-BCFB-A30A005A3563}"/>
              </a:ext>
            </a:extLst>
          </p:cNvPr>
          <p:cNvPicPr>
            <a:picLocks noChangeAspect="1"/>
          </p:cNvPicPr>
          <p:nvPr/>
        </p:nvPicPr>
        <p:blipFill>
          <a:blip r:embed="rId4"/>
          <a:stretch>
            <a:fillRect/>
          </a:stretch>
        </p:blipFill>
        <p:spPr>
          <a:xfrm>
            <a:off x="3600450" y="5707252"/>
            <a:ext cx="2495550" cy="438150"/>
          </a:xfrm>
          <a:prstGeom prst="rect">
            <a:avLst/>
          </a:prstGeom>
        </p:spPr>
      </p:pic>
      <p:sp>
        <p:nvSpPr>
          <p:cNvPr id="17" name="文本框 16">
            <a:extLst>
              <a:ext uri="{FF2B5EF4-FFF2-40B4-BE49-F238E27FC236}">
                <a16:creationId xmlns:a16="http://schemas.microsoft.com/office/drawing/2014/main" id="{457F5D08-0A74-4667-B9F6-A43A830D1F16}"/>
              </a:ext>
            </a:extLst>
          </p:cNvPr>
          <p:cNvSpPr txBox="1"/>
          <p:nvPr/>
        </p:nvSpPr>
        <p:spPr>
          <a:xfrm>
            <a:off x="6350712" y="5820708"/>
            <a:ext cx="3289738" cy="369332"/>
          </a:xfrm>
          <a:prstGeom prst="rect">
            <a:avLst/>
          </a:prstGeom>
          <a:noFill/>
        </p:spPr>
        <p:txBody>
          <a:bodyPr wrap="square" rtlCol="0">
            <a:spAutoFit/>
          </a:bodyPr>
          <a:lstStyle/>
          <a:p>
            <a:r>
              <a:rPr lang="zh-CN" altLang="en-US" dirty="0"/>
              <a:t>梯度上升拟合残差</a:t>
            </a:r>
          </a:p>
        </p:txBody>
      </p:sp>
      <p:sp>
        <p:nvSpPr>
          <p:cNvPr id="19" name="内容占位符 2">
            <a:extLst>
              <a:ext uri="{FF2B5EF4-FFF2-40B4-BE49-F238E27FC236}">
                <a16:creationId xmlns:a16="http://schemas.microsoft.com/office/drawing/2014/main" id="{ECB318A3-33E1-43C7-906D-9E73D60B8747}"/>
              </a:ext>
            </a:extLst>
          </p:cNvPr>
          <p:cNvSpPr txBox="1">
            <a:spLocks/>
          </p:cNvSpPr>
          <p:nvPr/>
        </p:nvSpPr>
        <p:spPr>
          <a:xfrm>
            <a:off x="838200" y="1056670"/>
            <a:ext cx="10515600" cy="4693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sz="2400"/>
              <a:t>GBDT</a:t>
            </a:r>
            <a:r>
              <a:rPr lang="en-US" altLang="zh-CN" sz="2400"/>
              <a:t>(</a:t>
            </a:r>
            <a:r>
              <a:rPr lang="en-US" altLang="zh-CN" sz="2400">
                <a:solidFill>
                  <a:srgbClr val="121212"/>
                </a:solidFill>
                <a:latin typeface="-apple-system"/>
              </a:rPr>
              <a:t>Gradient Boosting Decision Tree</a:t>
            </a:r>
            <a:r>
              <a:rPr lang="en-US" altLang="zh-CN" sz="2400"/>
              <a:t>)</a:t>
            </a:r>
            <a:r>
              <a:rPr lang="zh-CN" altLang="en-US" sz="2400"/>
              <a:t>的基本结构是决策树组成的树林</a:t>
            </a:r>
          </a:p>
          <a:p>
            <a:pPr marL="0" indent="0">
              <a:lnSpc>
                <a:spcPct val="110000"/>
              </a:lnSpc>
              <a:buFont typeface="Arial" panose="020B0604020202020204" pitchFamily="34" charset="0"/>
              <a:buNone/>
            </a:pPr>
            <a:endParaRPr lang="zh-CN" altLang="zh-CN" kern="100" dirty="0">
              <a:latin typeface="Times New Roman" panose="02020603050405020304" pitchFamily="18" charset="0"/>
              <a:ea typeface="PMingLiU" panose="02020500000000000000" pitchFamily="18" charset="-120"/>
            </a:endParaRPr>
          </a:p>
        </p:txBody>
      </p:sp>
      <p:sp>
        <p:nvSpPr>
          <p:cNvPr id="20" name="文本框 19">
            <a:extLst>
              <a:ext uri="{FF2B5EF4-FFF2-40B4-BE49-F238E27FC236}">
                <a16:creationId xmlns:a16="http://schemas.microsoft.com/office/drawing/2014/main" id="{07C7BC65-B661-4882-90C6-1AD7257C60BB}"/>
              </a:ext>
            </a:extLst>
          </p:cNvPr>
          <p:cNvSpPr txBox="1"/>
          <p:nvPr/>
        </p:nvSpPr>
        <p:spPr>
          <a:xfrm>
            <a:off x="2617077" y="2540694"/>
            <a:ext cx="6096000" cy="369332"/>
          </a:xfrm>
          <a:prstGeom prst="rect">
            <a:avLst/>
          </a:prstGeom>
          <a:noFill/>
        </p:spPr>
        <p:txBody>
          <a:bodyPr wrap="square">
            <a:spAutoFit/>
          </a:bodyPr>
          <a:lstStyle/>
          <a:p>
            <a:r>
              <a:rPr lang="zh-CN" altLang="en-US" dirty="0">
                <a:solidFill>
                  <a:srgbClr val="121212"/>
                </a:solidFill>
                <a:latin typeface="-apple-system"/>
              </a:rPr>
              <a:t>一组弱学习器的</a:t>
            </a:r>
            <a:r>
              <a:rPr lang="zh-CN" altLang="en-US" b="0" i="0" dirty="0">
                <a:solidFill>
                  <a:srgbClr val="121212"/>
                </a:solidFill>
                <a:effectLst/>
                <a:latin typeface="-apple-system"/>
              </a:rPr>
              <a:t>集成学习</a:t>
            </a:r>
            <a:endParaRPr lang="zh-CN" altLang="en-US" dirty="0"/>
          </a:p>
        </p:txBody>
      </p:sp>
      <p:sp>
        <p:nvSpPr>
          <p:cNvPr id="21" name="文本框 20">
            <a:extLst>
              <a:ext uri="{FF2B5EF4-FFF2-40B4-BE49-F238E27FC236}">
                <a16:creationId xmlns:a16="http://schemas.microsoft.com/office/drawing/2014/main" id="{564AFF74-4FCA-4AA5-9C0F-6C8D0258B2B7}"/>
              </a:ext>
            </a:extLst>
          </p:cNvPr>
          <p:cNvSpPr txBox="1"/>
          <p:nvPr/>
        </p:nvSpPr>
        <p:spPr>
          <a:xfrm>
            <a:off x="1539766" y="1910311"/>
            <a:ext cx="6096000" cy="369332"/>
          </a:xfrm>
          <a:prstGeom prst="rect">
            <a:avLst/>
          </a:prstGeom>
          <a:noFill/>
        </p:spPr>
        <p:txBody>
          <a:bodyPr wrap="square">
            <a:spAutoFit/>
          </a:bodyPr>
          <a:lstStyle/>
          <a:p>
            <a:r>
              <a:rPr lang="zh-CN" altLang="en-US" dirty="0">
                <a:solidFill>
                  <a:srgbClr val="FF0000"/>
                </a:solidFill>
              </a:rPr>
              <a:t>求解方法</a:t>
            </a:r>
          </a:p>
        </p:txBody>
      </p:sp>
      <p:sp>
        <p:nvSpPr>
          <p:cNvPr id="22" name="文本框 21">
            <a:extLst>
              <a:ext uri="{FF2B5EF4-FFF2-40B4-BE49-F238E27FC236}">
                <a16:creationId xmlns:a16="http://schemas.microsoft.com/office/drawing/2014/main" id="{A401EC5D-4826-4249-8ED0-CA8E5497D293}"/>
              </a:ext>
            </a:extLst>
          </p:cNvPr>
          <p:cNvSpPr txBox="1"/>
          <p:nvPr/>
        </p:nvSpPr>
        <p:spPr>
          <a:xfrm>
            <a:off x="4410446" y="1856171"/>
            <a:ext cx="6096000" cy="369332"/>
          </a:xfrm>
          <a:prstGeom prst="rect">
            <a:avLst/>
          </a:prstGeom>
          <a:noFill/>
        </p:spPr>
        <p:txBody>
          <a:bodyPr wrap="square">
            <a:spAutoFit/>
          </a:bodyPr>
          <a:lstStyle/>
          <a:p>
            <a:r>
              <a:rPr lang="en-US" altLang="zh-CN" b="0" i="0" dirty="0">
                <a:solidFill>
                  <a:srgbClr val="121212"/>
                </a:solidFill>
                <a:effectLst/>
                <a:latin typeface="-apple-system"/>
              </a:rPr>
              <a:t> if-then </a:t>
            </a:r>
            <a:r>
              <a:rPr lang="zh-CN" altLang="en-US" b="0" i="0" dirty="0">
                <a:solidFill>
                  <a:srgbClr val="121212"/>
                </a:solidFill>
                <a:effectLst/>
                <a:latin typeface="-apple-system"/>
              </a:rPr>
              <a:t>规则的集合</a:t>
            </a:r>
            <a:endParaRPr lang="zh-CN" altLang="en-US" dirty="0"/>
          </a:p>
        </p:txBody>
      </p:sp>
      <p:cxnSp>
        <p:nvCxnSpPr>
          <p:cNvPr id="23" name="直接箭头连接符 22">
            <a:extLst>
              <a:ext uri="{FF2B5EF4-FFF2-40B4-BE49-F238E27FC236}">
                <a16:creationId xmlns:a16="http://schemas.microsoft.com/office/drawing/2014/main" id="{EBF72EF4-A772-4726-8B4D-0DF26C8ECC23}"/>
              </a:ext>
            </a:extLst>
          </p:cNvPr>
          <p:cNvCxnSpPr>
            <a:cxnSpLocks/>
          </p:cNvCxnSpPr>
          <p:nvPr/>
        </p:nvCxnSpPr>
        <p:spPr>
          <a:xfrm>
            <a:off x="2207172" y="1500149"/>
            <a:ext cx="0" cy="442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356AB96D-8FB6-4124-8070-CAB6E2D25687}"/>
              </a:ext>
            </a:extLst>
          </p:cNvPr>
          <p:cNvCxnSpPr>
            <a:cxnSpLocks/>
          </p:cNvCxnSpPr>
          <p:nvPr/>
        </p:nvCxnSpPr>
        <p:spPr>
          <a:xfrm>
            <a:off x="5171090" y="1524553"/>
            <a:ext cx="0" cy="41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90CD393-7A36-475D-B066-F1FBFCC1FEEC}"/>
              </a:ext>
            </a:extLst>
          </p:cNvPr>
          <p:cNvCxnSpPr>
            <a:cxnSpLocks/>
          </p:cNvCxnSpPr>
          <p:nvPr/>
        </p:nvCxnSpPr>
        <p:spPr>
          <a:xfrm>
            <a:off x="3405352" y="1500149"/>
            <a:ext cx="0" cy="1122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矩形: 圆角 28">
            <a:extLst>
              <a:ext uri="{FF2B5EF4-FFF2-40B4-BE49-F238E27FC236}">
                <a16:creationId xmlns:a16="http://schemas.microsoft.com/office/drawing/2014/main" id="{1DC0C437-9B5B-49A6-AB24-EEAC536A9048}"/>
              </a:ext>
            </a:extLst>
          </p:cNvPr>
          <p:cNvSpPr/>
          <p:nvPr/>
        </p:nvSpPr>
        <p:spPr>
          <a:xfrm>
            <a:off x="838200" y="1056670"/>
            <a:ext cx="9814034" cy="18396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105564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506446" y="301052"/>
            <a:ext cx="1140312"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6" name="内容占位符 2">
            <a:extLst>
              <a:ext uri="{FF2B5EF4-FFF2-40B4-BE49-F238E27FC236}">
                <a16:creationId xmlns:a16="http://schemas.microsoft.com/office/drawing/2014/main" id="{9497C2C4-EED4-497E-9CED-9EDEE09F44EE}"/>
              </a:ext>
            </a:extLst>
          </p:cNvPr>
          <p:cNvSpPr>
            <a:spLocks noGrp="1"/>
          </p:cNvSpPr>
          <p:nvPr>
            <p:ph idx="1"/>
          </p:nvPr>
        </p:nvSpPr>
        <p:spPr>
          <a:xfrm>
            <a:off x="838200" y="3429000"/>
            <a:ext cx="10515600" cy="4351338"/>
          </a:xfrm>
        </p:spPr>
        <p:txBody>
          <a:bodyPr>
            <a:normAutofit/>
          </a:bodyPr>
          <a:lstStyle/>
          <a:p>
            <a:pPr marL="0" indent="0">
              <a:lnSpc>
                <a:spcPct val="110000"/>
              </a:lnSpc>
              <a:buNone/>
            </a:pPr>
            <a:r>
              <a:rPr lang="en-US" altLang="zh-CN" sz="2400" kern="100" dirty="0">
                <a:effectLst/>
                <a:latin typeface="宋体" panose="02010600030101010101" pitchFamily="2" charset="-122"/>
                <a:ea typeface="宋体" panose="02010600030101010101" pitchFamily="2" charset="-122"/>
              </a:rPr>
              <a:t>2.</a:t>
            </a:r>
            <a:r>
              <a:rPr lang="zh-CN" altLang="en-US" sz="2400" kern="100" dirty="0">
                <a:effectLst/>
                <a:latin typeface="宋体" panose="02010600030101010101" pitchFamily="2" charset="-122"/>
                <a:ea typeface="宋体" panose="02010600030101010101" pitchFamily="2" charset="-122"/>
              </a:rPr>
              <a:t>每棵树生成的过程是一棵标准的回归树生成过程</a:t>
            </a:r>
            <a:r>
              <a:rPr lang="en-US" altLang="zh-CN" sz="2400" kern="100" dirty="0">
                <a:effectLst/>
                <a:latin typeface="宋体" panose="02010600030101010101" pitchFamily="2" charset="-122"/>
                <a:ea typeface="宋体" panose="02010600030101010101" pitchFamily="2" charset="-122"/>
              </a:rPr>
              <a:t>.</a:t>
            </a:r>
          </a:p>
          <a:p>
            <a:pPr marL="0" indent="0">
              <a:lnSpc>
                <a:spcPct val="110000"/>
              </a:lnSpc>
              <a:buNone/>
            </a:pPr>
            <a:r>
              <a:rPr lang="zh-CN" altLang="en-US" sz="2000" kern="100" dirty="0">
                <a:latin typeface="宋体" panose="02010600030101010101" pitchFamily="2" charset="-122"/>
                <a:ea typeface="宋体" panose="02010600030101010101" pitchFamily="2" charset="-122"/>
              </a:rPr>
              <a:t>虽然名字叫决策树，但是子树是</a:t>
            </a:r>
            <a:r>
              <a:rPr lang="en-US" altLang="zh-CN" sz="2000" kern="100" dirty="0">
                <a:effectLst/>
                <a:latin typeface="宋体" panose="02010600030101010101" pitchFamily="2" charset="-122"/>
                <a:ea typeface="宋体" panose="02010600030101010101" pitchFamily="2" charset="-122"/>
              </a:rPr>
              <a:t>Cart</a:t>
            </a:r>
            <a:r>
              <a:rPr lang="zh-CN" altLang="en-US" sz="2000" kern="100" dirty="0">
                <a:effectLst/>
                <a:latin typeface="宋体" panose="02010600030101010101" pitchFamily="2" charset="-122"/>
                <a:ea typeface="宋体" panose="02010600030101010101" pitchFamily="2" charset="-122"/>
              </a:rPr>
              <a:t>回归树，因为需要</a:t>
            </a:r>
            <a:r>
              <a:rPr lang="zh-CN" altLang="en-US" sz="2000" kern="100" dirty="0">
                <a:latin typeface="宋体" panose="02010600030101010101" pitchFamily="2" charset="-122"/>
                <a:ea typeface="宋体" panose="02010600030101010101" pitchFamily="2" charset="-122"/>
              </a:rPr>
              <a:t>向</a:t>
            </a:r>
            <a:r>
              <a:rPr lang="zh-CN" altLang="en-US" sz="2000" kern="100" dirty="0">
                <a:effectLst/>
                <a:latin typeface="宋体" panose="02010600030101010101" pitchFamily="2" charset="-122"/>
                <a:ea typeface="宋体" panose="02010600030101010101" pitchFamily="2" charset="-122"/>
              </a:rPr>
              <a:t>残差值逼近</a:t>
            </a:r>
            <a:r>
              <a:rPr lang="en-US" altLang="zh-CN" sz="2000" kern="100" dirty="0">
                <a:effectLst/>
                <a:latin typeface="宋体" panose="02010600030101010101" pitchFamily="2" charset="-122"/>
                <a:ea typeface="宋体" panose="02010600030101010101" pitchFamily="2" charset="-122"/>
              </a:rPr>
              <a:t>.</a:t>
            </a:r>
            <a:r>
              <a:rPr lang="zh-CN" altLang="en-US" sz="2000" kern="100" dirty="0">
                <a:effectLst/>
                <a:latin typeface="宋体" panose="02010600030101010101" pitchFamily="2" charset="-122"/>
                <a:ea typeface="宋体" panose="02010600030101010101" pitchFamily="2" charset="-122"/>
              </a:rPr>
              <a:t>回归树中每个节点的分裂是一个自然的特征选择的过程</a:t>
            </a:r>
            <a:r>
              <a:rPr lang="en-US" altLang="zh-CN" sz="2000" kern="100" dirty="0">
                <a:effectLst/>
                <a:latin typeface="宋体" panose="02010600030101010101" pitchFamily="2" charset="-122"/>
                <a:ea typeface="宋体" panose="02010600030101010101" pitchFamily="2" charset="-122"/>
              </a:rPr>
              <a:t>.</a:t>
            </a:r>
          </a:p>
          <a:p>
            <a:pPr marL="0" indent="0">
              <a:lnSpc>
                <a:spcPct val="110000"/>
              </a:lnSpc>
              <a:buNone/>
            </a:pPr>
            <a:endParaRPr lang="en-US" altLang="zh-CN" sz="2000" kern="100" dirty="0">
              <a:latin typeface="宋体" panose="02010600030101010101" pitchFamily="2" charset="-122"/>
              <a:ea typeface="宋体" panose="02010600030101010101" pitchFamily="2" charset="-122"/>
            </a:endParaRPr>
          </a:p>
          <a:p>
            <a:pPr marL="0" indent="0">
              <a:lnSpc>
                <a:spcPct val="110000"/>
              </a:lnSpc>
              <a:buNone/>
            </a:pPr>
            <a:endParaRPr lang="en-US" altLang="zh-CN" sz="2000" kern="100" dirty="0">
              <a:effectLst/>
              <a:latin typeface="宋体" panose="02010600030101010101" pitchFamily="2" charset="-122"/>
              <a:ea typeface="宋体" panose="02010600030101010101" pitchFamily="2" charset="-122"/>
            </a:endParaRPr>
          </a:p>
          <a:p>
            <a:pPr marL="0" indent="0">
              <a:lnSpc>
                <a:spcPct val="110000"/>
              </a:lnSpc>
              <a:buNone/>
            </a:pPr>
            <a:endParaRPr lang="en-US" altLang="zh-CN" sz="2000" kern="100" dirty="0">
              <a:latin typeface="宋体" panose="02010600030101010101" pitchFamily="2" charset="-122"/>
              <a:ea typeface="宋体" panose="02010600030101010101" pitchFamily="2" charset="-122"/>
            </a:endParaRPr>
          </a:p>
          <a:p>
            <a:pPr marL="0" indent="0">
              <a:lnSpc>
                <a:spcPct val="110000"/>
              </a:lnSpc>
              <a:buNone/>
            </a:pPr>
            <a:endParaRPr lang="zh-CN" altLang="zh-CN" sz="2000" kern="100" dirty="0">
              <a:effectLst/>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0FD6A2E4-17F7-453D-8B31-1FB1BFA388FF}"/>
              </a:ext>
            </a:extLst>
          </p:cNvPr>
          <p:cNvSpPr txBox="1"/>
          <p:nvPr/>
        </p:nvSpPr>
        <p:spPr>
          <a:xfrm>
            <a:off x="838200" y="2967335"/>
            <a:ext cx="2073166" cy="461665"/>
          </a:xfrm>
          <a:prstGeom prst="rect">
            <a:avLst/>
          </a:prstGeom>
          <a:noFill/>
        </p:spPr>
        <p:txBody>
          <a:bodyPr wrap="square" rtlCol="0">
            <a:spAutoFit/>
          </a:bodyPr>
          <a:lstStyle/>
          <a:p>
            <a:r>
              <a:rPr lang="zh-CN" altLang="en-US" sz="2400" dirty="0"/>
              <a:t>面试重点</a:t>
            </a:r>
          </a:p>
        </p:txBody>
      </p:sp>
      <p:sp>
        <p:nvSpPr>
          <p:cNvPr id="19" name="内容占位符 2">
            <a:extLst>
              <a:ext uri="{FF2B5EF4-FFF2-40B4-BE49-F238E27FC236}">
                <a16:creationId xmlns:a16="http://schemas.microsoft.com/office/drawing/2014/main" id="{ECB318A3-33E1-43C7-906D-9E73D60B8747}"/>
              </a:ext>
            </a:extLst>
          </p:cNvPr>
          <p:cNvSpPr txBox="1">
            <a:spLocks/>
          </p:cNvSpPr>
          <p:nvPr/>
        </p:nvSpPr>
        <p:spPr>
          <a:xfrm>
            <a:off x="838200" y="1056670"/>
            <a:ext cx="10515600" cy="4693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zh-CN" altLang="en-US" sz="2400" dirty="0"/>
              <a:t>GBDT</a:t>
            </a:r>
            <a:r>
              <a:rPr lang="en-US" altLang="zh-CN" sz="2400" dirty="0"/>
              <a:t>(</a:t>
            </a:r>
            <a:r>
              <a:rPr lang="en-US" altLang="zh-CN" sz="2400" dirty="0">
                <a:solidFill>
                  <a:srgbClr val="121212"/>
                </a:solidFill>
                <a:latin typeface="-apple-system"/>
              </a:rPr>
              <a:t>Gradient Boosting Decision Tree</a:t>
            </a:r>
            <a:r>
              <a:rPr lang="en-US" altLang="zh-CN" sz="2400" dirty="0"/>
              <a:t>)</a:t>
            </a:r>
            <a:r>
              <a:rPr lang="zh-CN" altLang="en-US" sz="2400" dirty="0"/>
              <a:t>的基本结构是决策树组成的树林</a:t>
            </a:r>
          </a:p>
          <a:p>
            <a:pPr marL="0" indent="0">
              <a:lnSpc>
                <a:spcPct val="110000"/>
              </a:lnSpc>
              <a:buFont typeface="Arial" panose="020B0604020202020204" pitchFamily="34" charset="0"/>
              <a:buNone/>
            </a:pPr>
            <a:endParaRPr lang="zh-CN" altLang="zh-CN" kern="100" dirty="0">
              <a:latin typeface="Times New Roman" panose="02020603050405020304" pitchFamily="18" charset="0"/>
              <a:ea typeface="PMingLiU" panose="02020500000000000000" pitchFamily="18" charset="-120"/>
            </a:endParaRPr>
          </a:p>
        </p:txBody>
      </p:sp>
      <p:sp>
        <p:nvSpPr>
          <p:cNvPr id="20" name="文本框 19">
            <a:extLst>
              <a:ext uri="{FF2B5EF4-FFF2-40B4-BE49-F238E27FC236}">
                <a16:creationId xmlns:a16="http://schemas.microsoft.com/office/drawing/2014/main" id="{07C7BC65-B661-4882-90C6-1AD7257C60BB}"/>
              </a:ext>
            </a:extLst>
          </p:cNvPr>
          <p:cNvSpPr txBox="1"/>
          <p:nvPr/>
        </p:nvSpPr>
        <p:spPr>
          <a:xfrm>
            <a:off x="2617077" y="2540694"/>
            <a:ext cx="6096000" cy="369332"/>
          </a:xfrm>
          <a:prstGeom prst="rect">
            <a:avLst/>
          </a:prstGeom>
          <a:noFill/>
        </p:spPr>
        <p:txBody>
          <a:bodyPr wrap="square">
            <a:spAutoFit/>
          </a:bodyPr>
          <a:lstStyle/>
          <a:p>
            <a:r>
              <a:rPr lang="zh-CN" altLang="en-US" dirty="0">
                <a:solidFill>
                  <a:srgbClr val="121212"/>
                </a:solidFill>
                <a:latin typeface="-apple-system"/>
              </a:rPr>
              <a:t>一组弱学习器的</a:t>
            </a:r>
            <a:r>
              <a:rPr lang="zh-CN" altLang="en-US" b="0" i="0" dirty="0">
                <a:solidFill>
                  <a:srgbClr val="121212"/>
                </a:solidFill>
                <a:effectLst/>
                <a:latin typeface="-apple-system"/>
              </a:rPr>
              <a:t>集成学习</a:t>
            </a:r>
            <a:endParaRPr lang="zh-CN" altLang="en-US" dirty="0"/>
          </a:p>
        </p:txBody>
      </p:sp>
      <p:sp>
        <p:nvSpPr>
          <p:cNvPr id="21" name="文本框 20">
            <a:extLst>
              <a:ext uri="{FF2B5EF4-FFF2-40B4-BE49-F238E27FC236}">
                <a16:creationId xmlns:a16="http://schemas.microsoft.com/office/drawing/2014/main" id="{564AFF74-4FCA-4AA5-9C0F-6C8D0258B2B7}"/>
              </a:ext>
            </a:extLst>
          </p:cNvPr>
          <p:cNvSpPr txBox="1"/>
          <p:nvPr/>
        </p:nvSpPr>
        <p:spPr>
          <a:xfrm>
            <a:off x="1539766" y="1910311"/>
            <a:ext cx="6096000" cy="369332"/>
          </a:xfrm>
          <a:prstGeom prst="rect">
            <a:avLst/>
          </a:prstGeom>
          <a:noFill/>
        </p:spPr>
        <p:txBody>
          <a:bodyPr wrap="square">
            <a:spAutoFit/>
          </a:bodyPr>
          <a:lstStyle/>
          <a:p>
            <a:r>
              <a:rPr lang="zh-CN" altLang="en-US" dirty="0"/>
              <a:t>求解方法</a:t>
            </a:r>
          </a:p>
        </p:txBody>
      </p:sp>
      <p:sp>
        <p:nvSpPr>
          <p:cNvPr id="22" name="文本框 21">
            <a:extLst>
              <a:ext uri="{FF2B5EF4-FFF2-40B4-BE49-F238E27FC236}">
                <a16:creationId xmlns:a16="http://schemas.microsoft.com/office/drawing/2014/main" id="{A401EC5D-4826-4249-8ED0-CA8E5497D293}"/>
              </a:ext>
            </a:extLst>
          </p:cNvPr>
          <p:cNvSpPr txBox="1"/>
          <p:nvPr/>
        </p:nvSpPr>
        <p:spPr>
          <a:xfrm>
            <a:off x="4410446" y="1856171"/>
            <a:ext cx="6096000" cy="369332"/>
          </a:xfrm>
          <a:prstGeom prst="rect">
            <a:avLst/>
          </a:prstGeom>
          <a:noFill/>
        </p:spPr>
        <p:txBody>
          <a:bodyPr wrap="square">
            <a:spAutoFit/>
          </a:bodyPr>
          <a:lstStyle/>
          <a:p>
            <a:r>
              <a:rPr lang="en-US" altLang="zh-CN" b="0" i="0" dirty="0">
                <a:solidFill>
                  <a:srgbClr val="121212"/>
                </a:solidFill>
                <a:effectLst/>
                <a:latin typeface="-apple-system"/>
              </a:rPr>
              <a:t> </a:t>
            </a:r>
            <a:r>
              <a:rPr lang="en-US" altLang="zh-CN" b="0" i="0" dirty="0">
                <a:solidFill>
                  <a:srgbClr val="FF0000"/>
                </a:solidFill>
                <a:effectLst/>
                <a:latin typeface="-apple-system"/>
              </a:rPr>
              <a:t>if-then </a:t>
            </a:r>
            <a:r>
              <a:rPr lang="zh-CN" altLang="en-US" b="0" i="0" dirty="0">
                <a:solidFill>
                  <a:srgbClr val="FF0000"/>
                </a:solidFill>
                <a:effectLst/>
                <a:latin typeface="-apple-system"/>
              </a:rPr>
              <a:t>规则的集合</a:t>
            </a:r>
            <a:endParaRPr lang="zh-CN" altLang="en-US" dirty="0">
              <a:solidFill>
                <a:srgbClr val="FF0000"/>
              </a:solidFill>
            </a:endParaRPr>
          </a:p>
        </p:txBody>
      </p:sp>
      <p:cxnSp>
        <p:nvCxnSpPr>
          <p:cNvPr id="23" name="直接箭头连接符 22">
            <a:extLst>
              <a:ext uri="{FF2B5EF4-FFF2-40B4-BE49-F238E27FC236}">
                <a16:creationId xmlns:a16="http://schemas.microsoft.com/office/drawing/2014/main" id="{EBF72EF4-A772-4726-8B4D-0DF26C8ECC23}"/>
              </a:ext>
            </a:extLst>
          </p:cNvPr>
          <p:cNvCxnSpPr>
            <a:cxnSpLocks/>
          </p:cNvCxnSpPr>
          <p:nvPr/>
        </p:nvCxnSpPr>
        <p:spPr>
          <a:xfrm>
            <a:off x="2207172" y="1500149"/>
            <a:ext cx="0" cy="4423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356AB96D-8FB6-4124-8070-CAB6E2D25687}"/>
              </a:ext>
            </a:extLst>
          </p:cNvPr>
          <p:cNvCxnSpPr>
            <a:cxnSpLocks/>
          </p:cNvCxnSpPr>
          <p:nvPr/>
        </p:nvCxnSpPr>
        <p:spPr>
          <a:xfrm>
            <a:off x="5171090" y="1524553"/>
            <a:ext cx="0" cy="416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90CD393-7A36-475D-B066-F1FBFCC1FEEC}"/>
              </a:ext>
            </a:extLst>
          </p:cNvPr>
          <p:cNvCxnSpPr>
            <a:cxnSpLocks/>
          </p:cNvCxnSpPr>
          <p:nvPr/>
        </p:nvCxnSpPr>
        <p:spPr>
          <a:xfrm>
            <a:off x="3405352" y="1500149"/>
            <a:ext cx="0" cy="1122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矩形: 圆角 28">
            <a:extLst>
              <a:ext uri="{FF2B5EF4-FFF2-40B4-BE49-F238E27FC236}">
                <a16:creationId xmlns:a16="http://schemas.microsoft.com/office/drawing/2014/main" id="{1DC0C437-9B5B-49A6-AB24-EEAC536A9048}"/>
              </a:ext>
            </a:extLst>
          </p:cNvPr>
          <p:cNvSpPr/>
          <p:nvPr/>
        </p:nvSpPr>
        <p:spPr>
          <a:xfrm>
            <a:off x="838200" y="1056670"/>
            <a:ext cx="9814034" cy="1839668"/>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E1D30A00-3D38-4920-B846-52E7D8B78149}"/>
              </a:ext>
            </a:extLst>
          </p:cNvPr>
          <p:cNvPicPr>
            <a:picLocks noChangeAspect="1"/>
          </p:cNvPicPr>
          <p:nvPr/>
        </p:nvPicPr>
        <p:blipFill>
          <a:blip r:embed="rId3"/>
          <a:stretch>
            <a:fillRect/>
          </a:stretch>
        </p:blipFill>
        <p:spPr>
          <a:xfrm>
            <a:off x="966952" y="4786602"/>
            <a:ext cx="2997255" cy="1816750"/>
          </a:xfrm>
          <a:prstGeom prst="rect">
            <a:avLst/>
          </a:prstGeom>
        </p:spPr>
      </p:pic>
      <p:pic>
        <p:nvPicPr>
          <p:cNvPr id="8" name="图片 7">
            <a:extLst>
              <a:ext uri="{FF2B5EF4-FFF2-40B4-BE49-F238E27FC236}">
                <a16:creationId xmlns:a16="http://schemas.microsoft.com/office/drawing/2014/main" id="{73BFB895-AF47-490C-9872-5CB427706029}"/>
              </a:ext>
            </a:extLst>
          </p:cNvPr>
          <p:cNvPicPr>
            <a:picLocks noChangeAspect="1"/>
          </p:cNvPicPr>
          <p:nvPr/>
        </p:nvPicPr>
        <p:blipFill>
          <a:blip r:embed="rId4"/>
          <a:stretch>
            <a:fillRect/>
          </a:stretch>
        </p:blipFill>
        <p:spPr>
          <a:xfrm>
            <a:off x="4787463" y="4339996"/>
            <a:ext cx="3009735" cy="2518004"/>
          </a:xfrm>
          <a:prstGeom prst="rect">
            <a:avLst/>
          </a:prstGeom>
        </p:spPr>
      </p:pic>
      <p:pic>
        <p:nvPicPr>
          <p:cNvPr id="10" name="图片 9">
            <a:extLst>
              <a:ext uri="{FF2B5EF4-FFF2-40B4-BE49-F238E27FC236}">
                <a16:creationId xmlns:a16="http://schemas.microsoft.com/office/drawing/2014/main" id="{D23B1BA0-983D-48A7-BF03-E7ED616CD80D}"/>
              </a:ext>
            </a:extLst>
          </p:cNvPr>
          <p:cNvPicPr>
            <a:picLocks noChangeAspect="1"/>
          </p:cNvPicPr>
          <p:nvPr/>
        </p:nvPicPr>
        <p:blipFill>
          <a:blip r:embed="rId5"/>
          <a:stretch>
            <a:fillRect/>
          </a:stretch>
        </p:blipFill>
        <p:spPr>
          <a:xfrm>
            <a:off x="8334184" y="4385088"/>
            <a:ext cx="2816225" cy="2397486"/>
          </a:xfrm>
          <a:prstGeom prst="rect">
            <a:avLst/>
          </a:prstGeom>
        </p:spPr>
      </p:pic>
      <p:sp>
        <p:nvSpPr>
          <p:cNvPr id="26" name="文本框 25">
            <a:extLst>
              <a:ext uri="{FF2B5EF4-FFF2-40B4-BE49-F238E27FC236}">
                <a16:creationId xmlns:a16="http://schemas.microsoft.com/office/drawing/2014/main" id="{215F8E06-8306-4F86-853D-7D08E7BCA1D2}"/>
              </a:ext>
            </a:extLst>
          </p:cNvPr>
          <p:cNvSpPr txBox="1"/>
          <p:nvPr/>
        </p:nvSpPr>
        <p:spPr>
          <a:xfrm>
            <a:off x="6694296" y="4467307"/>
            <a:ext cx="6096000" cy="369332"/>
          </a:xfrm>
          <a:prstGeom prst="rect">
            <a:avLst/>
          </a:prstGeom>
          <a:noFill/>
        </p:spPr>
        <p:txBody>
          <a:bodyPr wrap="square">
            <a:spAutoFit/>
          </a:bodyPr>
          <a:lstStyle/>
          <a:p>
            <a:r>
              <a:rPr lang="en-US" altLang="zh-CN" dirty="0"/>
              <a:t>Tree1			       Tree2</a:t>
            </a:r>
            <a:endParaRPr lang="zh-CN" altLang="en-US" dirty="0"/>
          </a:p>
        </p:txBody>
      </p:sp>
    </p:spTree>
    <p:extLst>
      <p:ext uri="{BB962C8B-B14F-4D97-AF65-F5344CB8AC3E}">
        <p14:creationId xmlns:p14="http://schemas.microsoft.com/office/powerpoint/2010/main" val="1552163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9229" y="1791728"/>
            <a:ext cx="6634841" cy="2955235"/>
          </a:xfrm>
          <a:prstGeom prst="rect">
            <a:avLst/>
          </a:prstGeom>
          <a:solidFill>
            <a:srgbClr val="C3E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B6E0D8"/>
                </a:solidFill>
              </a:rPr>
              <a:t>    </a:t>
            </a:r>
            <a:endParaRPr lang="zh-CN" altLang="en-US" dirty="0">
              <a:solidFill>
                <a:srgbClr val="B6E0D8"/>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503677" y="3320143"/>
            <a:ext cx="5329094" cy="3327069"/>
          </a:xfrm>
          <a:prstGeom prst="rect">
            <a:avLst/>
          </a:prstGeom>
        </p:spPr>
      </p:pic>
      <p:sp>
        <p:nvSpPr>
          <p:cNvPr id="6" name="文本框 5"/>
          <p:cNvSpPr txBox="1"/>
          <p:nvPr/>
        </p:nvSpPr>
        <p:spPr>
          <a:xfrm>
            <a:off x="545129" y="2251931"/>
            <a:ext cx="2525884" cy="1538883"/>
          </a:xfrm>
          <a:prstGeom prst="rect">
            <a:avLst/>
          </a:prstGeom>
          <a:noFill/>
        </p:spPr>
        <p:txBody>
          <a:bodyPr wrap="none" rtlCol="0">
            <a:spAutoFit/>
          </a:bodyPr>
          <a:lstStyle/>
          <a:p>
            <a:r>
              <a:rPr lang="en-US" altLang="zh-CN" sz="54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02  </a:t>
            </a:r>
          </a:p>
          <a:p>
            <a:r>
              <a:rPr lang="en-US" altLang="zh-CN" sz="40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GBDT+LR</a:t>
            </a:r>
          </a:p>
        </p:txBody>
      </p:sp>
      <p:pic>
        <p:nvPicPr>
          <p:cNvPr id="8"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249446" y="5986837"/>
            <a:ext cx="4267200" cy="577081"/>
          </a:xfrm>
          <a:prstGeom prst="rect">
            <a:avLst/>
          </a:prstGeom>
        </p:spPr>
        <p:txBody>
          <a:bodyPr wrap="square">
            <a:spAutoFit/>
          </a:bodyPr>
          <a:lstStyle/>
          <a:p>
            <a:r>
              <a:rPr lang="en-US" altLang="zh-CN" sz="1050" spc="300" dirty="0">
                <a:solidFill>
                  <a:schemeClr val="bg1"/>
                </a:solidFill>
                <a:latin typeface="OPPOSans M" panose="00020600040101010101" pitchFamily="18" charset="-122"/>
                <a:ea typeface="OPPOSans M" panose="00020600040101010101" pitchFamily="18" charset="-122"/>
                <a:cs typeface="OPPOSans M" panose="00020600040101010101" pitchFamily="18" charset="-122"/>
              </a:rPr>
              <a:t>We can read of things that happened 5,000 years ago in the Near East, where people first learned to write. </a:t>
            </a:r>
            <a:endParaRPr lang="zh-CN" altLang="en-US" sz="1050" spc="300" dirty="0">
              <a:solidFill>
                <a:schemeClr val="bg1"/>
              </a:solidFill>
            </a:endParaRPr>
          </a:p>
        </p:txBody>
      </p:sp>
      <p:sp>
        <p:nvSpPr>
          <p:cNvPr id="3" name="矩形 2"/>
          <p:cNvSpPr/>
          <p:nvPr/>
        </p:nvSpPr>
        <p:spPr>
          <a:xfrm>
            <a:off x="643101" y="4152180"/>
            <a:ext cx="1240128" cy="195943"/>
          </a:xfrm>
          <a:prstGeom prst="rect">
            <a:avLst/>
          </a:prstGeom>
          <a:solidFill>
            <a:srgbClr val="73C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43578"/>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518473" y="259010"/>
            <a:ext cx="1824795" cy="523220"/>
          </a:xfrm>
          <a:prstGeom prst="rect">
            <a:avLst/>
          </a:prstGeom>
          <a:noFill/>
        </p:spPr>
        <p:txBody>
          <a:bodyPr wrap="none" rtlCol="0">
            <a:spAutoFit/>
          </a:bodyPr>
          <a:lstStyle/>
          <a:p>
            <a:r>
              <a:rPr lang="en-US" altLang="zh-CN"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rPr>
              <a:t>GBDT+LR</a:t>
            </a:r>
            <a:endParaRPr lang="zh-CN" altLang="en-US" sz="2800" dirty="0">
              <a:solidFill>
                <a:srgbClr val="B6E0D8"/>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8" name="内容占位符 2">
            <a:extLst>
              <a:ext uri="{FF2B5EF4-FFF2-40B4-BE49-F238E27FC236}">
                <a16:creationId xmlns:a16="http://schemas.microsoft.com/office/drawing/2014/main" id="{65EE4D51-8326-4CB6-95EC-F6C7FFB7857E}"/>
              </a:ext>
            </a:extLst>
          </p:cNvPr>
          <p:cNvSpPr>
            <a:spLocks noGrp="1"/>
          </p:cNvSpPr>
          <p:nvPr>
            <p:ph idx="1"/>
          </p:nvPr>
        </p:nvSpPr>
        <p:spPr>
          <a:xfrm>
            <a:off x="838200" y="1760311"/>
            <a:ext cx="10515600" cy="4351338"/>
          </a:xfrm>
        </p:spPr>
        <p:txBody>
          <a:bodyPr>
            <a:normAutofit/>
          </a:bodyPr>
          <a:lstStyle/>
          <a:p>
            <a:pPr marL="0" indent="0">
              <a:lnSpc>
                <a:spcPct val="110000"/>
              </a:lnSpc>
              <a:buNone/>
            </a:pPr>
            <a:r>
              <a:rPr lang="en-US" altLang="zh-CN" sz="2400" kern="100" dirty="0">
                <a:effectLst/>
                <a:latin typeface="宋体" panose="02010600030101010101" pitchFamily="2" charset="-122"/>
                <a:ea typeface="宋体" panose="02010600030101010101" pitchFamily="2" charset="-122"/>
              </a:rPr>
              <a:t>Motivation</a:t>
            </a:r>
            <a:r>
              <a:rPr lang="zh-CN" altLang="en-US" sz="2400" kern="100" dirty="0">
                <a:effectLst/>
                <a:latin typeface="宋体" panose="02010600030101010101" pitchFamily="2" charset="-122"/>
                <a:ea typeface="宋体" panose="02010600030101010101" pitchFamily="2" charset="-122"/>
              </a:rPr>
              <a:t>：</a:t>
            </a:r>
            <a:r>
              <a:rPr lang="en-US" altLang="zh-CN" sz="2400" kern="100" dirty="0">
                <a:effectLst/>
                <a:latin typeface="宋体" panose="02010600030101010101" pitchFamily="2" charset="-122"/>
                <a:ea typeface="宋体" panose="02010600030101010101" pitchFamily="2" charset="-122"/>
              </a:rPr>
              <a:t>FM</a:t>
            </a:r>
            <a:r>
              <a:rPr lang="zh-CN" altLang="en-US" sz="2400" kern="100" dirty="0">
                <a:effectLst/>
                <a:latin typeface="宋体" panose="02010600030101010101" pitchFamily="2" charset="-122"/>
                <a:ea typeface="宋体" panose="02010600030101010101" pitchFamily="2" charset="-122"/>
              </a:rPr>
              <a:t>只能做二阶交叉，</a:t>
            </a:r>
            <a:r>
              <a:rPr lang="en-US" altLang="zh-CN" sz="2400" kern="100" dirty="0">
                <a:effectLst/>
                <a:latin typeface="宋体" panose="02010600030101010101" pitchFamily="2" charset="-122"/>
                <a:ea typeface="宋体" panose="02010600030101010101" pitchFamily="2" charset="-122"/>
              </a:rPr>
              <a:t>2014</a:t>
            </a:r>
            <a:r>
              <a:rPr lang="zh-CN" altLang="en-US" sz="2400" kern="100" dirty="0">
                <a:effectLst/>
                <a:latin typeface="宋体" panose="02010600030101010101" pitchFamily="2" charset="-122"/>
                <a:ea typeface="宋体" panose="02010600030101010101" pitchFamily="2" charset="-122"/>
              </a:rPr>
              <a:t>年</a:t>
            </a:r>
            <a:r>
              <a:rPr lang="en-US" altLang="zh-CN" sz="2400" kern="100" dirty="0">
                <a:effectLst/>
                <a:latin typeface="宋体" panose="02010600030101010101" pitchFamily="2" charset="-122"/>
                <a:ea typeface="宋体" panose="02010600030101010101" pitchFamily="2" charset="-122"/>
              </a:rPr>
              <a:t>Facebook</a:t>
            </a:r>
            <a:r>
              <a:rPr lang="zh-CN" altLang="en-US" sz="2400" kern="100" dirty="0">
                <a:effectLst/>
                <a:latin typeface="宋体" panose="02010600030101010101" pitchFamily="2" charset="-122"/>
                <a:ea typeface="宋体" panose="02010600030101010101" pitchFamily="2" charset="-122"/>
              </a:rPr>
              <a:t>提出该方法解决组合爆炸和计算复杂度过高的问题</a:t>
            </a:r>
            <a:r>
              <a:rPr lang="en-US" altLang="zh-CN" sz="2400" kern="100" dirty="0">
                <a:effectLst/>
                <a:latin typeface="宋体" panose="02010600030101010101" pitchFamily="2" charset="-122"/>
                <a:ea typeface="宋体" panose="02010600030101010101" pitchFamily="2" charset="-122"/>
              </a:rPr>
              <a:t>.</a:t>
            </a:r>
            <a:endParaRPr lang="zh-CN" altLang="zh-CN" sz="2400" kern="100" dirty="0">
              <a:effectLst/>
              <a:latin typeface="宋体" panose="02010600030101010101" pitchFamily="2" charset="-122"/>
              <a:ea typeface="宋体" panose="02010600030101010101" pitchFamily="2" charset="-122"/>
            </a:endParaRPr>
          </a:p>
        </p:txBody>
      </p:sp>
      <p:pic>
        <p:nvPicPr>
          <p:cNvPr id="9" name="图片 8">
            <a:extLst>
              <a:ext uri="{FF2B5EF4-FFF2-40B4-BE49-F238E27FC236}">
                <a16:creationId xmlns:a16="http://schemas.microsoft.com/office/drawing/2014/main" id="{7311F316-D801-4F62-A1D9-1FD8888B2D0D}"/>
              </a:ext>
            </a:extLst>
          </p:cNvPr>
          <p:cNvPicPr>
            <a:picLocks noChangeAspect="1"/>
          </p:cNvPicPr>
          <p:nvPr/>
        </p:nvPicPr>
        <p:blipFill>
          <a:blip r:embed="rId4"/>
          <a:stretch>
            <a:fillRect/>
          </a:stretch>
        </p:blipFill>
        <p:spPr>
          <a:xfrm>
            <a:off x="1250731" y="2819546"/>
            <a:ext cx="3869613" cy="3714111"/>
          </a:xfrm>
          <a:prstGeom prst="rect">
            <a:avLst/>
          </a:prstGeom>
        </p:spPr>
      </p:pic>
      <p:sp>
        <p:nvSpPr>
          <p:cNvPr id="10" name="文本框 9">
            <a:extLst>
              <a:ext uri="{FF2B5EF4-FFF2-40B4-BE49-F238E27FC236}">
                <a16:creationId xmlns:a16="http://schemas.microsoft.com/office/drawing/2014/main" id="{6930B651-811B-4062-9885-D7D4A9809300}"/>
              </a:ext>
            </a:extLst>
          </p:cNvPr>
          <p:cNvSpPr txBox="1"/>
          <p:nvPr/>
        </p:nvSpPr>
        <p:spPr>
          <a:xfrm>
            <a:off x="5454869" y="3651609"/>
            <a:ext cx="2280744" cy="369332"/>
          </a:xfrm>
          <a:prstGeom prst="rect">
            <a:avLst/>
          </a:prstGeom>
          <a:noFill/>
        </p:spPr>
        <p:txBody>
          <a:bodyPr wrap="square" rtlCol="0">
            <a:spAutoFit/>
          </a:bodyPr>
          <a:lstStyle/>
          <a:p>
            <a:r>
              <a:rPr lang="en-US" altLang="zh-CN" dirty="0"/>
              <a:t>GBDT</a:t>
            </a:r>
            <a:r>
              <a:rPr lang="zh-CN" altLang="en-US" dirty="0"/>
              <a:t>做特征工程</a:t>
            </a:r>
          </a:p>
        </p:txBody>
      </p:sp>
      <p:sp>
        <p:nvSpPr>
          <p:cNvPr id="11" name="文本框 10">
            <a:extLst>
              <a:ext uri="{FF2B5EF4-FFF2-40B4-BE49-F238E27FC236}">
                <a16:creationId xmlns:a16="http://schemas.microsoft.com/office/drawing/2014/main" id="{56A7E53C-004B-48FE-8223-9F6BE3B6E281}"/>
              </a:ext>
            </a:extLst>
          </p:cNvPr>
          <p:cNvSpPr txBox="1"/>
          <p:nvPr/>
        </p:nvSpPr>
        <p:spPr>
          <a:xfrm>
            <a:off x="5454869" y="4999022"/>
            <a:ext cx="2280744" cy="369332"/>
          </a:xfrm>
          <a:prstGeom prst="rect">
            <a:avLst/>
          </a:prstGeom>
          <a:noFill/>
        </p:spPr>
        <p:txBody>
          <a:bodyPr wrap="square" rtlCol="0">
            <a:spAutoFit/>
          </a:bodyPr>
          <a:lstStyle/>
          <a:p>
            <a:r>
              <a:rPr lang="en-US" altLang="zh-CN" dirty="0"/>
              <a:t>LR</a:t>
            </a:r>
            <a:r>
              <a:rPr lang="zh-CN" altLang="en-US" dirty="0"/>
              <a:t>做</a:t>
            </a:r>
            <a:r>
              <a:rPr lang="en-US" altLang="zh-CN" dirty="0"/>
              <a:t>CTR</a:t>
            </a:r>
            <a:r>
              <a:rPr lang="zh-CN" altLang="en-US" dirty="0"/>
              <a:t>预估</a:t>
            </a:r>
          </a:p>
        </p:txBody>
      </p:sp>
      <p:cxnSp>
        <p:nvCxnSpPr>
          <p:cNvPr id="13" name="直接箭头连接符 12">
            <a:extLst>
              <a:ext uri="{FF2B5EF4-FFF2-40B4-BE49-F238E27FC236}">
                <a16:creationId xmlns:a16="http://schemas.microsoft.com/office/drawing/2014/main" id="{9835BC3E-9E8E-43E9-8FF0-321E21C0E24B}"/>
              </a:ext>
            </a:extLst>
          </p:cNvPr>
          <p:cNvCxnSpPr/>
          <p:nvPr/>
        </p:nvCxnSpPr>
        <p:spPr>
          <a:xfrm>
            <a:off x="6096000" y="4120055"/>
            <a:ext cx="0" cy="8789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42DE2624-8343-4C20-9782-BF9F11AF587A}"/>
              </a:ext>
            </a:extLst>
          </p:cNvPr>
          <p:cNvSpPr txBox="1"/>
          <p:nvPr/>
        </p:nvSpPr>
        <p:spPr>
          <a:xfrm>
            <a:off x="6258909" y="4392348"/>
            <a:ext cx="2559267" cy="369332"/>
          </a:xfrm>
          <a:prstGeom prst="rect">
            <a:avLst/>
          </a:prstGeom>
          <a:noFill/>
        </p:spPr>
        <p:txBody>
          <a:bodyPr wrap="square" rtlCol="0">
            <a:spAutoFit/>
          </a:bodyPr>
          <a:lstStyle/>
          <a:p>
            <a:r>
              <a:rPr lang="zh-CN" altLang="en-US" dirty="0"/>
              <a:t>独立，无梯度回传需求</a:t>
            </a:r>
          </a:p>
        </p:txBody>
      </p:sp>
      <p:sp>
        <p:nvSpPr>
          <p:cNvPr id="15" name="矩形 14">
            <a:extLst>
              <a:ext uri="{FF2B5EF4-FFF2-40B4-BE49-F238E27FC236}">
                <a16:creationId xmlns:a16="http://schemas.microsoft.com/office/drawing/2014/main" id="{CE736FA9-C115-4160-A351-0A3D2B6C7F25}"/>
              </a:ext>
            </a:extLst>
          </p:cNvPr>
          <p:cNvSpPr/>
          <p:nvPr/>
        </p:nvSpPr>
        <p:spPr>
          <a:xfrm>
            <a:off x="9175531" y="2819546"/>
            <a:ext cx="2178268" cy="365112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963DFCB-7B73-4597-AA1F-888E7F9B351A}"/>
              </a:ext>
            </a:extLst>
          </p:cNvPr>
          <p:cNvSpPr txBox="1"/>
          <p:nvPr/>
        </p:nvSpPr>
        <p:spPr>
          <a:xfrm>
            <a:off x="9151236" y="2844846"/>
            <a:ext cx="2280740" cy="3651128"/>
          </a:xfrm>
          <a:prstGeom prst="rect">
            <a:avLst/>
          </a:prstGeom>
          <a:noFill/>
        </p:spPr>
        <p:txBody>
          <a:bodyPr wrap="square" rtlCol="0">
            <a:spAutoFit/>
          </a:bodyPr>
          <a:lstStyle/>
          <a:p>
            <a:r>
              <a:rPr lang="zh-CN" altLang="en-US" dirty="0"/>
              <a:t>实战体感：</a:t>
            </a:r>
            <a:endParaRPr lang="en-US" altLang="zh-CN" dirty="0"/>
          </a:p>
          <a:p>
            <a:pPr marL="285750" indent="-285750">
              <a:lnSpc>
                <a:spcPct val="150000"/>
              </a:lnSpc>
              <a:buFont typeface="Arial" panose="020B0604020202020204" pitchFamily="34" charset="0"/>
              <a:buChar char="•"/>
            </a:pPr>
            <a:r>
              <a:rPr lang="zh-CN" altLang="en-US" dirty="0"/>
              <a:t>虽然该方法可以使效果提升，但是特征工程需要人工定期更新，否则效果会有折扣</a:t>
            </a:r>
            <a:r>
              <a:rPr lang="en-US" altLang="zh-CN" dirty="0"/>
              <a:t>.</a:t>
            </a:r>
          </a:p>
          <a:p>
            <a:pPr marL="285750" indent="-285750">
              <a:lnSpc>
                <a:spcPct val="150000"/>
              </a:lnSpc>
              <a:buFont typeface="Arial" panose="020B0604020202020204" pitchFamily="34" charset="0"/>
              <a:buChar char="•"/>
            </a:pPr>
            <a:r>
              <a:rPr lang="zh-CN" altLang="en-US" dirty="0"/>
              <a:t>增加线上部署复杂度</a:t>
            </a:r>
            <a:r>
              <a:rPr lang="en-US" altLang="zh-CN" dirty="0"/>
              <a:t>.</a:t>
            </a:r>
            <a:endParaRPr lang="zh-CN" altLang="en-US" dirty="0"/>
          </a:p>
        </p:txBody>
      </p:sp>
    </p:spTree>
    <p:extLst>
      <p:ext uri="{BB962C8B-B14F-4D97-AF65-F5344CB8AC3E}">
        <p14:creationId xmlns:p14="http://schemas.microsoft.com/office/powerpoint/2010/main" val="115552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SUS\Desktop\bnu\QQ图片2020041415500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88" y="185620"/>
            <a:ext cx="3766015" cy="63865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094920" y="244934"/>
            <a:ext cx="4012893" cy="523220"/>
          </a:xfrm>
          <a:prstGeom prst="rect">
            <a:avLst/>
          </a:prstGeom>
          <a:noFill/>
        </p:spPr>
        <p:txBody>
          <a:bodyPr wrap="none" rtlCol="0">
            <a:spAutoFit/>
          </a:bodyPr>
          <a:lstStyle/>
          <a:p>
            <a:r>
              <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GBDT</a:t>
            </a:r>
            <a:r>
              <a:rPr lang="zh-CN" altLang="en-US"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rPr>
              <a:t>进行特征转换工程</a:t>
            </a:r>
            <a:endParaRPr lang="en-US" altLang="zh-CN" sz="2800" dirty="0">
              <a:solidFill>
                <a:srgbClr val="73C79F"/>
              </a:solidFill>
              <a:latin typeface="OPPOSans H" panose="00020600040101010101" pitchFamily="18" charset="-122"/>
              <a:ea typeface="OPPOSans H" panose="00020600040101010101" pitchFamily="18" charset="-122"/>
              <a:cs typeface="OPPOSans H" panose="00020600040101010101" pitchFamily="18" charset="-122"/>
            </a:endParaRPr>
          </a:p>
        </p:txBody>
      </p:sp>
      <p:sp>
        <p:nvSpPr>
          <p:cNvPr id="3" name="内容占位符 2">
            <a:extLst>
              <a:ext uri="{FF2B5EF4-FFF2-40B4-BE49-F238E27FC236}">
                <a16:creationId xmlns:a16="http://schemas.microsoft.com/office/drawing/2014/main" id="{FA32B9D7-72B3-4CB7-8BFA-D2302F0CA29F}"/>
              </a:ext>
            </a:extLst>
          </p:cNvPr>
          <p:cNvSpPr>
            <a:spLocks noGrp="1"/>
          </p:cNvSpPr>
          <p:nvPr>
            <p:ph idx="1"/>
          </p:nvPr>
        </p:nvSpPr>
        <p:spPr/>
        <p:txBody>
          <a:bodyPr/>
          <a:lstStyle/>
          <a:p>
            <a:r>
              <a:rPr lang="zh-CN" altLang="en-US" sz="2400" dirty="0"/>
              <a:t>利用训练集训练好</a:t>
            </a:r>
            <a:r>
              <a:rPr lang="en-US" altLang="zh-CN" sz="2400" dirty="0"/>
              <a:t>GBDT</a:t>
            </a:r>
            <a:r>
              <a:rPr lang="zh-CN" altLang="en-US" sz="2400" dirty="0"/>
              <a:t>模型，完成从原始特征向量到新的离散型特征向量的转化</a:t>
            </a:r>
            <a:r>
              <a:rPr lang="en-US" altLang="zh-CN" sz="2400" dirty="0"/>
              <a:t>.</a:t>
            </a:r>
          </a:p>
          <a:p>
            <a:pPr marL="0" indent="0">
              <a:buNone/>
            </a:pPr>
            <a:r>
              <a:rPr lang="zh-CN" altLang="en-US" sz="2000" dirty="0"/>
              <a:t>一个训练样本在输人</a:t>
            </a:r>
            <a:r>
              <a:rPr lang="en-US" altLang="zh-CN" sz="2000" dirty="0"/>
              <a:t>GBDT</a:t>
            </a:r>
            <a:r>
              <a:rPr lang="zh-CN" altLang="en-US" sz="2000" dirty="0"/>
              <a:t>的某一子树后，会根据每个节点的规则最终落人某一叶子节点，把该叶子节点置为</a:t>
            </a:r>
            <a:r>
              <a:rPr lang="en-US" altLang="zh-CN" sz="2000" dirty="0"/>
              <a:t>1</a:t>
            </a:r>
            <a:r>
              <a:rPr lang="zh-CN" altLang="en-US" sz="2000" dirty="0"/>
              <a:t>，其他叶子节点置为</a:t>
            </a:r>
            <a:r>
              <a:rPr lang="en-US" altLang="zh-CN" sz="2000" dirty="0"/>
              <a:t>0,</a:t>
            </a:r>
            <a:r>
              <a:rPr lang="zh-CN" altLang="en-US" sz="2000" dirty="0"/>
              <a:t>所有叶子节点组成的向量即形成了该棵树的特征向量，把</a:t>
            </a:r>
            <a:r>
              <a:rPr lang="en-US" altLang="zh-CN" sz="2000" dirty="0"/>
              <a:t>GBDT</a:t>
            </a:r>
            <a:r>
              <a:rPr lang="zh-CN" altLang="en-US" sz="2000" dirty="0"/>
              <a:t>所有子树的特征向量连接起来，即形成了后续</a:t>
            </a:r>
            <a:r>
              <a:rPr lang="en-US" altLang="zh-CN" sz="2000" dirty="0"/>
              <a:t>LR</a:t>
            </a:r>
            <a:r>
              <a:rPr lang="zh-CN" altLang="en-US" sz="2000" dirty="0"/>
              <a:t>模型输人的离散型特征向量</a:t>
            </a:r>
          </a:p>
        </p:txBody>
      </p:sp>
      <p:pic>
        <p:nvPicPr>
          <p:cNvPr id="6" name="图片 5">
            <a:extLst>
              <a:ext uri="{FF2B5EF4-FFF2-40B4-BE49-F238E27FC236}">
                <a16:creationId xmlns:a16="http://schemas.microsoft.com/office/drawing/2014/main" id="{3205A511-8E3B-486C-A57F-629D5C468977}"/>
              </a:ext>
            </a:extLst>
          </p:cNvPr>
          <p:cNvPicPr>
            <a:picLocks noChangeAspect="1"/>
          </p:cNvPicPr>
          <p:nvPr/>
        </p:nvPicPr>
        <p:blipFill>
          <a:blip r:embed="rId4"/>
          <a:stretch>
            <a:fillRect/>
          </a:stretch>
        </p:blipFill>
        <p:spPr>
          <a:xfrm>
            <a:off x="933779" y="3584116"/>
            <a:ext cx="7486650" cy="3028950"/>
          </a:xfrm>
          <a:prstGeom prst="rect">
            <a:avLst/>
          </a:prstGeom>
        </p:spPr>
      </p:pic>
      <p:pic>
        <p:nvPicPr>
          <p:cNvPr id="7" name="图片 6">
            <a:extLst>
              <a:ext uri="{FF2B5EF4-FFF2-40B4-BE49-F238E27FC236}">
                <a16:creationId xmlns:a16="http://schemas.microsoft.com/office/drawing/2014/main" id="{79ADDF65-177F-4F39-8A63-018054625F3E}"/>
              </a:ext>
            </a:extLst>
          </p:cNvPr>
          <p:cNvPicPr>
            <a:picLocks noChangeAspect="1"/>
          </p:cNvPicPr>
          <p:nvPr/>
        </p:nvPicPr>
        <p:blipFill>
          <a:blip r:embed="rId5"/>
          <a:stretch>
            <a:fillRect/>
          </a:stretch>
        </p:blipFill>
        <p:spPr>
          <a:xfrm>
            <a:off x="8596498" y="3839589"/>
            <a:ext cx="3009735" cy="2518004"/>
          </a:xfrm>
          <a:prstGeom prst="rect">
            <a:avLst/>
          </a:prstGeom>
        </p:spPr>
      </p:pic>
      <p:sp>
        <p:nvSpPr>
          <p:cNvPr id="8" name="任意多边形: 形状 7">
            <a:extLst>
              <a:ext uri="{FF2B5EF4-FFF2-40B4-BE49-F238E27FC236}">
                <a16:creationId xmlns:a16="http://schemas.microsoft.com/office/drawing/2014/main" id="{0EE06A56-39DF-48A8-895E-1807F3840839}"/>
              </a:ext>
            </a:extLst>
          </p:cNvPr>
          <p:cNvSpPr/>
          <p:nvPr/>
        </p:nvSpPr>
        <p:spPr>
          <a:xfrm>
            <a:off x="8734097" y="4855779"/>
            <a:ext cx="2881726" cy="1600530"/>
          </a:xfrm>
          <a:custGeom>
            <a:avLst/>
            <a:gdLst>
              <a:gd name="connsiteX0" fmla="*/ 24383 w 2874578"/>
              <a:gd name="connsiteY0" fmla="*/ 170649 h 1613524"/>
              <a:gd name="connsiteX1" fmla="*/ 203058 w 2874578"/>
              <a:gd name="connsiteY1" fmla="*/ 12994 h 1613524"/>
              <a:gd name="connsiteX2" fmla="*/ 507858 w 2874578"/>
              <a:gd name="connsiteY2" fmla="*/ 23505 h 1613524"/>
              <a:gd name="connsiteX3" fmla="*/ 749596 w 2874578"/>
              <a:gd name="connsiteY3" fmla="*/ 139118 h 1613524"/>
              <a:gd name="connsiteX4" fmla="*/ 802148 w 2874578"/>
              <a:gd name="connsiteY4" fmla="*/ 506981 h 1613524"/>
              <a:gd name="connsiteX5" fmla="*/ 1033376 w 2874578"/>
              <a:gd name="connsiteY5" fmla="*/ 853822 h 1613524"/>
              <a:gd name="connsiteX6" fmla="*/ 1390727 w 2874578"/>
              <a:gd name="connsiteY6" fmla="*/ 1011477 h 1613524"/>
              <a:gd name="connsiteX7" fmla="*/ 1884714 w 2874578"/>
              <a:gd name="connsiteY7" fmla="*/ 1053518 h 1613524"/>
              <a:gd name="connsiteX8" fmla="*/ 2736052 w 2874578"/>
              <a:gd name="connsiteY8" fmla="*/ 1021987 h 1613524"/>
              <a:gd name="connsiteX9" fmla="*/ 2841155 w 2874578"/>
              <a:gd name="connsiteY9" fmla="*/ 1347808 h 1613524"/>
              <a:gd name="connsiteX10" fmla="*/ 2399721 w 2874578"/>
              <a:gd name="connsiteY10" fmla="*/ 1600056 h 1613524"/>
              <a:gd name="connsiteX11" fmla="*/ 1916245 w 2874578"/>
              <a:gd name="connsiteY11" fmla="*/ 1579036 h 1613524"/>
              <a:gd name="connsiteX12" fmla="*/ 1401238 w 2874578"/>
              <a:gd name="connsiteY12" fmla="*/ 1579036 h 1613524"/>
              <a:gd name="connsiteX13" fmla="*/ 739086 w 2874578"/>
              <a:gd name="connsiteY13" fmla="*/ 1547505 h 1613524"/>
              <a:gd name="connsiteX14" fmla="*/ 455307 w 2874578"/>
              <a:gd name="connsiteY14" fmla="*/ 1379339 h 1613524"/>
              <a:gd name="connsiteX15" fmla="*/ 34893 w 2874578"/>
              <a:gd name="connsiteY15" fmla="*/ 759229 h 1613524"/>
              <a:gd name="connsiteX16" fmla="*/ 24383 w 2874578"/>
              <a:gd name="connsiteY16" fmla="*/ 443918 h 1613524"/>
              <a:gd name="connsiteX17" fmla="*/ 34893 w 2874578"/>
              <a:gd name="connsiteY17" fmla="*/ 223201 h 161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4578" h="1613524">
                <a:moveTo>
                  <a:pt x="24383" y="170649"/>
                </a:moveTo>
                <a:cubicBezTo>
                  <a:pt x="73431" y="104083"/>
                  <a:pt x="122479" y="37518"/>
                  <a:pt x="203058" y="12994"/>
                </a:cubicBezTo>
                <a:cubicBezTo>
                  <a:pt x="283637" y="-11530"/>
                  <a:pt x="416768" y="2484"/>
                  <a:pt x="507858" y="23505"/>
                </a:cubicBezTo>
                <a:cubicBezTo>
                  <a:pt x="598948" y="44526"/>
                  <a:pt x="700548" y="58539"/>
                  <a:pt x="749596" y="139118"/>
                </a:cubicBezTo>
                <a:cubicBezTo>
                  <a:pt x="798644" y="219697"/>
                  <a:pt x="754851" y="387864"/>
                  <a:pt x="802148" y="506981"/>
                </a:cubicBezTo>
                <a:cubicBezTo>
                  <a:pt x="849445" y="626098"/>
                  <a:pt x="935279" y="769739"/>
                  <a:pt x="1033376" y="853822"/>
                </a:cubicBezTo>
                <a:cubicBezTo>
                  <a:pt x="1131473" y="937905"/>
                  <a:pt x="1248837" y="978194"/>
                  <a:pt x="1390727" y="1011477"/>
                </a:cubicBezTo>
                <a:cubicBezTo>
                  <a:pt x="1532617" y="1044760"/>
                  <a:pt x="1660493" y="1051766"/>
                  <a:pt x="1884714" y="1053518"/>
                </a:cubicBezTo>
                <a:cubicBezTo>
                  <a:pt x="2108935" y="1055270"/>
                  <a:pt x="2576645" y="972939"/>
                  <a:pt x="2736052" y="1021987"/>
                </a:cubicBezTo>
                <a:cubicBezTo>
                  <a:pt x="2895459" y="1071035"/>
                  <a:pt x="2897210" y="1251463"/>
                  <a:pt x="2841155" y="1347808"/>
                </a:cubicBezTo>
                <a:cubicBezTo>
                  <a:pt x="2785100" y="1444153"/>
                  <a:pt x="2553873" y="1561518"/>
                  <a:pt x="2399721" y="1600056"/>
                </a:cubicBezTo>
                <a:cubicBezTo>
                  <a:pt x="2245569" y="1638594"/>
                  <a:pt x="2082659" y="1582539"/>
                  <a:pt x="1916245" y="1579036"/>
                </a:cubicBezTo>
                <a:cubicBezTo>
                  <a:pt x="1749831" y="1575533"/>
                  <a:pt x="1597431" y="1584291"/>
                  <a:pt x="1401238" y="1579036"/>
                </a:cubicBezTo>
                <a:cubicBezTo>
                  <a:pt x="1205045" y="1573781"/>
                  <a:pt x="896741" y="1580788"/>
                  <a:pt x="739086" y="1547505"/>
                </a:cubicBezTo>
                <a:cubicBezTo>
                  <a:pt x="581431" y="1514222"/>
                  <a:pt x="572672" y="1510718"/>
                  <a:pt x="455307" y="1379339"/>
                </a:cubicBezTo>
                <a:cubicBezTo>
                  <a:pt x="337942" y="1247960"/>
                  <a:pt x="106714" y="915133"/>
                  <a:pt x="34893" y="759229"/>
                </a:cubicBezTo>
                <a:cubicBezTo>
                  <a:pt x="-36928" y="603326"/>
                  <a:pt x="24383" y="533256"/>
                  <a:pt x="24383" y="443918"/>
                </a:cubicBezTo>
                <a:cubicBezTo>
                  <a:pt x="24383" y="354580"/>
                  <a:pt x="29638" y="288890"/>
                  <a:pt x="34893" y="223201"/>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113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1211</Words>
  <Application>Microsoft Office PowerPoint</Application>
  <PresentationFormat>宽屏</PresentationFormat>
  <Paragraphs>129</Paragraphs>
  <Slides>22</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-apple-system</vt:lpstr>
      <vt:lpstr>OPPOSans B</vt:lpstr>
      <vt:lpstr>OPPOSans H</vt:lpstr>
      <vt:lpstr>OPPOSans L</vt:lpstr>
      <vt:lpstr>OPPOSans M</vt:lpstr>
      <vt:lpstr>等线</vt:lpstr>
      <vt:lpstr>等线 Light</vt:lpstr>
      <vt:lpstr>宋体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893685643@qq.com</dc:creator>
  <cp:lastModifiedBy>Ｍａ Ｍａｄｙ</cp:lastModifiedBy>
  <cp:revision>123</cp:revision>
  <dcterms:created xsi:type="dcterms:W3CDTF">2021-03-17T14:06:00Z</dcterms:created>
  <dcterms:modified xsi:type="dcterms:W3CDTF">2021-06-19T15:10:34Z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C625CA56F5EC49E5B06AB60633634C95</vt:lpwstr>
  </property>
  <property fmtid="{D5CDD505-2E9C-101B-9397-08002B2CF9AE}" pid="3" name="KSOProductBuildVer">
    <vt:lpwstr>2052-11.1.0.10356</vt:lpwstr>
  </property>
</Properties>
</file>